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4" r:id="rId3"/>
    <p:sldId id="274" r:id="rId4"/>
    <p:sldId id="327" r:id="rId5"/>
    <p:sldId id="328" r:id="rId6"/>
    <p:sldId id="333" r:id="rId7"/>
    <p:sldId id="283" r:id="rId8"/>
    <p:sldId id="296" r:id="rId9"/>
    <p:sldId id="330" r:id="rId10"/>
    <p:sldId id="329" r:id="rId11"/>
    <p:sldId id="331" r:id="rId12"/>
    <p:sldId id="332" r:id="rId13"/>
    <p:sldId id="334" r:id="rId14"/>
    <p:sldId id="335" r:id="rId15"/>
    <p:sldId id="338" r:id="rId16"/>
    <p:sldId id="302" r:id="rId17"/>
    <p:sldId id="336" r:id="rId18"/>
    <p:sldId id="337" r:id="rId19"/>
    <p:sldId id="339" r:id="rId20"/>
    <p:sldId id="341" r:id="rId21"/>
    <p:sldId id="340" r:id="rId22"/>
    <p:sldId id="342" r:id="rId23"/>
    <p:sldId id="325" r:id="rId24"/>
    <p:sldId id="326" r:id="rId25"/>
    <p:sldId id="258" r:id="rId26"/>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6490"/>
    <a:srgbClr val="364A85"/>
    <a:srgbClr val="FFFFFF"/>
    <a:srgbClr val="96C0BE"/>
    <a:srgbClr val="AEDADE"/>
    <a:srgbClr val="517AA6"/>
    <a:srgbClr val="7AA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autoAdjust="0"/>
  </p:normalViewPr>
  <p:slideViewPr>
    <p:cSldViewPr snapToGrid="0">
      <p:cViewPr varScale="1">
        <p:scale>
          <a:sx n="108" d="100"/>
          <a:sy n="108" d="100"/>
        </p:scale>
        <p:origin x="714" y="102"/>
      </p:cViewPr>
      <p:guideLst>
        <p:guide orient="horz" pos="2160"/>
        <p:guide pos="384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AAA6E03-85B5-45FE-B40C-B4FC88AD0D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EDE8158C-C5BF-4B30-9FB6-2113BB4A8A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atin typeface="Calibri" panose="020F0502020204030204" charset="0"/>
              </a:defRPr>
            </a:lvl1pPr>
          </a:lstStyle>
          <a:p>
            <a:fld id="{D2A48B96-639E-45A3-A0BA-2464DFDB1FAA}" type="datetimeFigureOut">
              <a:rPr lang="zh-CN" altLang="en-US"/>
              <a:pPr/>
              <a:t>2018/11/30 Friday</a:t>
            </a:fld>
            <a:endParaRPr lang="zh-CN" altLang="en-US">
              <a:latin typeface="Calibri" panose="020F0502020204030204" pitchFamily="34" charset="0"/>
            </a:endParaRPr>
          </a:p>
        </p:txBody>
      </p:sp>
      <p:sp>
        <p:nvSpPr>
          <p:cNvPr id="6148" name="幻灯片图像占位符 3">
            <a:extLst>
              <a:ext uri="{FF2B5EF4-FFF2-40B4-BE49-F238E27FC236}">
                <a16:creationId xmlns:a16="http://schemas.microsoft.com/office/drawing/2014/main" id="{FE17A19F-D436-424F-9E15-A6F0040F6813}"/>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149" name="备注占位符 4">
            <a:extLst>
              <a:ext uri="{FF2B5EF4-FFF2-40B4-BE49-F238E27FC236}">
                <a16:creationId xmlns:a16="http://schemas.microsoft.com/office/drawing/2014/main" id="{9B31B76A-7855-4DA3-BF32-724DB99C0F55}"/>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FF93A704-9DF1-4844-AB5F-05E497451EB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3B83358D-9622-4063-B07B-15523040510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noProof="1" smtClean="0">
                <a:latin typeface="Calibri" panose="020F0502020204030204" charset="0"/>
              </a:defRPr>
            </a:lvl1pPr>
          </a:lstStyle>
          <a:p>
            <a:fld id="{7F3ED74E-B173-4B0E-A6E9-A9C5437A656D}" type="slidenum">
              <a:rPr lang="zh-CN" altLang="en-US"/>
              <a:pPr/>
              <a:t>‹#›</a:t>
            </a:fld>
            <a:endParaRPr lang="zh-CN" altLang="en-US">
              <a:latin typeface="Calibri" panose="020F0502020204030204" pitchFamily="34" charset="0"/>
            </a:endParaRPr>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a:extLst>
              <a:ext uri="{FF2B5EF4-FFF2-40B4-BE49-F238E27FC236}">
                <a16:creationId xmlns:a16="http://schemas.microsoft.com/office/drawing/2014/main" id="{1C90E53A-5E9E-4DC1-A166-ABC0C22DAB6E}"/>
              </a:ext>
            </a:extLst>
          </p:cNvPr>
          <p:cNvSpPr>
            <a:spLocks noGrp="1" noRot="1" noChangeAspect="1" noChangeArrowheads="1"/>
          </p:cNvSpPr>
          <p:nvPr>
            <p:ph type="sldImg" idx="4294967295"/>
          </p:nvPr>
        </p:nvSpPr>
        <p:spPr>
          <a:ln>
            <a:miter lim="800000"/>
          </a:ln>
        </p:spPr>
      </p:sp>
      <p:sp>
        <p:nvSpPr>
          <p:cNvPr id="8194" name="文本占位符 2">
            <a:extLst>
              <a:ext uri="{FF2B5EF4-FFF2-40B4-BE49-F238E27FC236}">
                <a16:creationId xmlns:a16="http://schemas.microsoft.com/office/drawing/2014/main" id="{456E842F-8598-40A5-B8F3-2C50B7157E9E}"/>
              </a:ext>
            </a:extLst>
          </p:cNvPr>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424482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758520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301666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836990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709469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27099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965266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50736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3778313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82030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3ED74E-B173-4B0E-A6E9-A9C5437A656D}" type="slidenum">
              <a:rPr lang="zh-CN" altLang="en-US" smtClean="0"/>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328501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67111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a:extLst>
              <a:ext uri="{FF2B5EF4-FFF2-40B4-BE49-F238E27FC236}">
                <a16:creationId xmlns:a16="http://schemas.microsoft.com/office/drawing/2014/main" id="{91A29879-0FB5-45B2-85A4-6FE189C40AAE}"/>
              </a:ext>
            </a:extLst>
          </p:cNvPr>
          <p:cNvSpPr>
            <a:spLocks noGrp="1" noRot="1" noChangeAspect="1" noChangeArrowheads="1"/>
          </p:cNvSpPr>
          <p:nvPr>
            <p:ph type="sldImg" idx="4294967295"/>
          </p:nvPr>
        </p:nvSpPr>
        <p:spPr>
          <a:ln>
            <a:miter lim="800000"/>
          </a:ln>
        </p:spPr>
      </p:sp>
      <p:sp>
        <p:nvSpPr>
          <p:cNvPr id="67586" name="文本占位符 2">
            <a:extLst>
              <a:ext uri="{FF2B5EF4-FFF2-40B4-BE49-F238E27FC236}">
                <a16:creationId xmlns:a16="http://schemas.microsoft.com/office/drawing/2014/main" id="{98A17027-86BB-4E37-A2EF-EEF71A45E781}"/>
              </a:ext>
            </a:extLst>
          </p:cNvPr>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689096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664835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350401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a:extLst>
              <a:ext uri="{FF2B5EF4-FFF2-40B4-BE49-F238E27FC236}">
                <a16:creationId xmlns:a16="http://schemas.microsoft.com/office/drawing/2014/main" id="{5B0CD768-B066-40D0-8509-021A41F6D84F}"/>
              </a:ext>
            </a:extLst>
          </p:cNvPr>
          <p:cNvSpPr>
            <a:spLocks noGrp="1" noRot="1" noChangeAspect="1" noChangeArrowheads="1"/>
          </p:cNvSpPr>
          <p:nvPr>
            <p:ph type="sldImg" idx="4294967295"/>
          </p:nvPr>
        </p:nvSpPr>
        <p:spPr>
          <a:ln>
            <a:miter lim="800000"/>
          </a:ln>
        </p:spPr>
      </p:sp>
      <p:sp>
        <p:nvSpPr>
          <p:cNvPr id="13314" name="文本占位符 2">
            <a:extLst>
              <a:ext uri="{FF2B5EF4-FFF2-40B4-BE49-F238E27FC236}">
                <a16:creationId xmlns:a16="http://schemas.microsoft.com/office/drawing/2014/main" id="{2E52DEBE-B10F-4CEB-9BE9-CF66C254C9FC}"/>
              </a:ext>
            </a:extLst>
          </p:cNvPr>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31582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3316B410-178B-4269-8176-6DC94E700252}"/>
              </a:ext>
            </a:extLst>
          </p:cNvPr>
          <p:cNvSpPr>
            <a:spLocks noGrp="1" noRot="1" noChangeAspect="1" noChangeArrowheads="1"/>
          </p:cNvSpPr>
          <p:nvPr>
            <p:ph type="sldImg" idx="4294967295"/>
          </p:nvPr>
        </p:nvSpPr>
        <p:spPr>
          <a:ln>
            <a:miter lim="800000"/>
          </a:ln>
        </p:spPr>
      </p:sp>
      <p:sp>
        <p:nvSpPr>
          <p:cNvPr id="11266" name="文本占位符 2">
            <a:extLst>
              <a:ext uri="{FF2B5EF4-FFF2-40B4-BE49-F238E27FC236}">
                <a16:creationId xmlns:a16="http://schemas.microsoft.com/office/drawing/2014/main" id="{9CED3CA3-B06E-440E-B47D-0F6790AD0A5D}"/>
              </a:ext>
            </a:extLst>
          </p:cNvPr>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3669992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总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A27B003-A6B4-46E3-999C-550D1DE561AA}"/>
              </a:ext>
            </a:extLst>
          </p:cNvPr>
          <p:cNvSpPr/>
          <p:nvPr userDrawn="1"/>
        </p:nvSpPr>
        <p:spPr>
          <a:xfrm>
            <a:off x="0" y="2716213"/>
            <a:ext cx="10696575" cy="26971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a:extLst>
              <a:ext uri="{FF2B5EF4-FFF2-40B4-BE49-F238E27FC236}">
                <a16:creationId xmlns:a16="http://schemas.microsoft.com/office/drawing/2014/main" id="{F5F47F5B-EA24-46B7-9614-89A0E76E5D06}"/>
              </a:ext>
            </a:extLst>
          </p:cNvPr>
          <p:cNvSpPr/>
          <p:nvPr userDrawn="1"/>
        </p:nvSpPr>
        <p:spPr>
          <a:xfrm>
            <a:off x="336550" y="3390900"/>
            <a:ext cx="165100" cy="1058863"/>
          </a:xfrm>
          <a:prstGeom prst="rect">
            <a:avLst/>
          </a:prstGeom>
          <a:solidFill>
            <a:srgbClr val="364A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椭圆 5">
            <a:extLst>
              <a:ext uri="{FF2B5EF4-FFF2-40B4-BE49-F238E27FC236}">
                <a16:creationId xmlns:a16="http://schemas.microsoft.com/office/drawing/2014/main" id="{D4B97275-9F41-477E-9F12-6855AD5F6764}"/>
              </a:ext>
            </a:extLst>
          </p:cNvPr>
          <p:cNvSpPr/>
          <p:nvPr userDrawn="1"/>
        </p:nvSpPr>
        <p:spPr>
          <a:xfrm>
            <a:off x="10256838" y="2262188"/>
            <a:ext cx="889000" cy="889000"/>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 name="图片 8">
            <a:extLst>
              <a:ext uri="{FF2B5EF4-FFF2-40B4-BE49-F238E27FC236}">
                <a16:creationId xmlns:a16="http://schemas.microsoft.com/office/drawing/2014/main" id="{CFACC78C-9D54-423E-B07B-7CA8829ADD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5100" y="2328863"/>
            <a:ext cx="7540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32277" y="3079751"/>
            <a:ext cx="9614808" cy="1370181"/>
          </a:xfrm>
        </p:spPr>
        <p:txBody>
          <a:bodyPr anchor="b"/>
          <a:lstStyle>
            <a:lvl1pPr algn="l">
              <a:defRPr sz="6000" b="1">
                <a:solidFill>
                  <a:srgbClr val="364A85"/>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3" name="副标题 2"/>
          <p:cNvSpPr>
            <a:spLocks noGrp="1"/>
          </p:cNvSpPr>
          <p:nvPr>
            <p:ph type="subTitle" idx="1"/>
          </p:nvPr>
        </p:nvSpPr>
        <p:spPr>
          <a:xfrm>
            <a:off x="337051" y="4650764"/>
            <a:ext cx="9910035" cy="472780"/>
          </a:xfrm>
        </p:spPr>
        <p:txBody>
          <a:bodyPr/>
          <a:lstStyle>
            <a:lvl1pPr marL="0" indent="0" algn="l">
              <a:buNone/>
              <a:defRPr sz="240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8" name="日期占位符 3">
            <a:extLst>
              <a:ext uri="{FF2B5EF4-FFF2-40B4-BE49-F238E27FC236}">
                <a16:creationId xmlns:a16="http://schemas.microsoft.com/office/drawing/2014/main" id="{955579AF-9B14-4906-A213-65A44BF77D78}"/>
              </a:ext>
            </a:extLst>
          </p:cNvPr>
          <p:cNvSpPr>
            <a:spLocks noGrp="1"/>
          </p:cNvSpPr>
          <p:nvPr>
            <p:ph type="dt" sz="half" idx="10"/>
          </p:nvPr>
        </p:nvSpPr>
        <p:spPr/>
        <p:txBody>
          <a:bodyPr/>
          <a:lstStyle>
            <a:lvl1pPr>
              <a:defRPr/>
            </a:lvl1pPr>
          </a:lstStyle>
          <a:p>
            <a:fld id="{F7C22AAE-28DD-4FF8-A97F-CBC86AA49210}" type="datetimeFigureOut">
              <a:rPr lang="zh-CN" altLang="en-US"/>
              <a:pPr/>
              <a:t>2018/11/30 Friday</a:t>
            </a:fld>
            <a:endParaRPr lang="zh-CN" altLang="en-US"/>
          </a:p>
        </p:txBody>
      </p:sp>
      <p:sp>
        <p:nvSpPr>
          <p:cNvPr id="9" name="页脚占位符 4">
            <a:extLst>
              <a:ext uri="{FF2B5EF4-FFF2-40B4-BE49-F238E27FC236}">
                <a16:creationId xmlns:a16="http://schemas.microsoft.com/office/drawing/2014/main" id="{AEF6E4AF-6516-4B5C-BD2E-0FD5A7BA6570}"/>
              </a:ext>
            </a:extLst>
          </p:cNvPr>
          <p:cNvSpPr>
            <a:spLocks noGrp="1"/>
          </p:cNvSpPr>
          <p:nvPr>
            <p:ph type="ftr" sz="quarter" idx="11"/>
          </p:nvPr>
        </p:nvSpPr>
        <p:spPr/>
        <p:txBody>
          <a:bodyPr/>
          <a:lstStyle>
            <a:lvl1pPr>
              <a:defRPr/>
            </a:lvl1pPr>
          </a:lstStyle>
          <a:p>
            <a:endParaRPr lang="zh-CN" altLang="en-US"/>
          </a:p>
        </p:txBody>
      </p:sp>
      <p:sp>
        <p:nvSpPr>
          <p:cNvPr id="10" name="灯片编号占位符 5">
            <a:extLst>
              <a:ext uri="{FF2B5EF4-FFF2-40B4-BE49-F238E27FC236}">
                <a16:creationId xmlns:a16="http://schemas.microsoft.com/office/drawing/2014/main" id="{8C76C5E8-E42E-4608-8B58-00A54E5C449B}"/>
              </a:ext>
            </a:extLst>
          </p:cNvPr>
          <p:cNvSpPr>
            <a:spLocks noGrp="1"/>
          </p:cNvSpPr>
          <p:nvPr>
            <p:ph type="sldNum" sz="quarter" idx="12"/>
          </p:nvPr>
        </p:nvSpPr>
        <p:spPr/>
        <p:txBody>
          <a:bodyPr/>
          <a:lstStyle>
            <a:lvl1pPr>
              <a:defRPr/>
            </a:lvl1pPr>
          </a:lstStyle>
          <a:p>
            <a:fld id="{DC670F63-F946-47AE-8AF3-5072F47F860A}" type="slidenum">
              <a:rPr lang="zh-CN" altLang="en-US"/>
              <a:pPr/>
              <a:t>‹#›</a:t>
            </a:fld>
            <a:endParaRPr lang="zh-CN" altLang="en-US"/>
          </a:p>
        </p:txBody>
      </p:sp>
    </p:spTree>
    <p:extLst>
      <p:ext uri="{BB962C8B-B14F-4D97-AF65-F5344CB8AC3E}">
        <p14:creationId xmlns:p14="http://schemas.microsoft.com/office/powerpoint/2010/main" val="342974665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正文讲解">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A59843-AD35-456D-8439-5951FF6F3429}"/>
              </a:ext>
            </a:extLst>
          </p:cNvPr>
          <p:cNvSpPr/>
          <p:nvPr/>
        </p:nvSpPr>
        <p:spPr>
          <a:xfrm>
            <a:off x="351687" y="365127"/>
            <a:ext cx="11493304" cy="6148217"/>
          </a:xfrm>
          <a:prstGeom prst="rect">
            <a:avLst/>
          </a:prstGeom>
          <a:solidFill>
            <a:schemeClr val="bg1">
              <a:alpha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a:extLst>
              <a:ext uri="{FF2B5EF4-FFF2-40B4-BE49-F238E27FC236}">
                <a16:creationId xmlns:a16="http://schemas.microsoft.com/office/drawing/2014/main" id="{0B92BCBA-BC2E-4D20-9776-2846B5B4029B}"/>
              </a:ext>
            </a:extLst>
          </p:cNvPr>
          <p:cNvSpPr/>
          <p:nvPr userDrawn="1"/>
        </p:nvSpPr>
        <p:spPr>
          <a:xfrm>
            <a:off x="538163" y="650875"/>
            <a:ext cx="87312" cy="688975"/>
          </a:xfrm>
          <a:prstGeom prst="rect">
            <a:avLst/>
          </a:prstGeom>
          <a:solidFill>
            <a:srgbClr val="364A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cxnSp>
        <p:nvCxnSpPr>
          <p:cNvPr id="6" name="直接连接符 5">
            <a:extLst>
              <a:ext uri="{FF2B5EF4-FFF2-40B4-BE49-F238E27FC236}">
                <a16:creationId xmlns:a16="http://schemas.microsoft.com/office/drawing/2014/main" id="{89BCFC32-8E26-4E12-8C4A-57055D8B00E4}"/>
              </a:ext>
            </a:extLst>
          </p:cNvPr>
          <p:cNvCxnSpPr/>
          <p:nvPr userDrawn="1"/>
        </p:nvCxnSpPr>
        <p:spPr>
          <a:xfrm>
            <a:off x="538163" y="1419225"/>
            <a:ext cx="11123612" cy="0"/>
          </a:xfrm>
          <a:prstGeom prst="line">
            <a:avLst/>
          </a:prstGeom>
          <a:ln>
            <a:solidFill>
              <a:srgbClr val="364A85"/>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EFF01CB2-DC74-4449-AFD8-87AA6CF7F0D5}"/>
              </a:ext>
            </a:extLst>
          </p:cNvPr>
          <p:cNvSpPr/>
          <p:nvPr userDrawn="1"/>
        </p:nvSpPr>
        <p:spPr>
          <a:xfrm>
            <a:off x="11442700" y="6157913"/>
            <a:ext cx="620713" cy="61912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8" name="图片 9">
            <a:extLst>
              <a:ext uri="{FF2B5EF4-FFF2-40B4-BE49-F238E27FC236}">
                <a16:creationId xmlns:a16="http://schemas.microsoft.com/office/drawing/2014/main" id="{93E2A0EB-0516-43CB-B43F-25C136EE0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91913" y="6205538"/>
            <a:ext cx="5270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7185" y="650877"/>
            <a:ext cx="11034931" cy="688975"/>
          </a:xfrm>
        </p:spPr>
        <p:txBody>
          <a:bodyPr/>
          <a:lstStyle>
            <a:lvl1pPr>
              <a:defRPr b="1">
                <a:solidFill>
                  <a:srgbClr val="364A85"/>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3" name="内容占位符 2"/>
          <p:cNvSpPr>
            <a:spLocks noGrp="1"/>
          </p:cNvSpPr>
          <p:nvPr>
            <p:ph idx="1"/>
          </p:nvPr>
        </p:nvSpPr>
        <p:spPr>
          <a:xfrm>
            <a:off x="538165" y="1533380"/>
            <a:ext cx="11123953" cy="4839286"/>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日期占位符 3">
            <a:extLst>
              <a:ext uri="{FF2B5EF4-FFF2-40B4-BE49-F238E27FC236}">
                <a16:creationId xmlns:a16="http://schemas.microsoft.com/office/drawing/2014/main" id="{877DCF4A-007B-48F5-BC98-0A90935B79C1}"/>
              </a:ext>
            </a:extLst>
          </p:cNvPr>
          <p:cNvSpPr>
            <a:spLocks noGrp="1"/>
          </p:cNvSpPr>
          <p:nvPr>
            <p:ph type="dt" sz="half" idx="10"/>
          </p:nvPr>
        </p:nvSpPr>
        <p:spPr/>
        <p:txBody>
          <a:bodyPr/>
          <a:lstStyle>
            <a:lvl1pPr>
              <a:defRPr/>
            </a:lvl1pPr>
          </a:lstStyle>
          <a:p>
            <a:fld id="{F7C22AAE-28DD-4FF8-A97F-CBC86AA49210}" type="datetimeFigureOut">
              <a:rPr lang="zh-CN" altLang="en-US"/>
              <a:pPr/>
              <a:t>2018/11/30 Friday</a:t>
            </a:fld>
            <a:endParaRPr lang="zh-CN" altLang="en-US"/>
          </a:p>
        </p:txBody>
      </p:sp>
      <p:sp>
        <p:nvSpPr>
          <p:cNvPr id="10" name="页脚占位符 5">
            <a:extLst>
              <a:ext uri="{FF2B5EF4-FFF2-40B4-BE49-F238E27FC236}">
                <a16:creationId xmlns:a16="http://schemas.microsoft.com/office/drawing/2014/main" id="{441B7C57-65F2-4BB0-819E-1F1D24D95728}"/>
              </a:ext>
            </a:extLst>
          </p:cNvPr>
          <p:cNvSpPr>
            <a:spLocks noGrp="1"/>
          </p:cNvSpPr>
          <p:nvPr>
            <p:ph type="ftr" sz="quarter" idx="11"/>
          </p:nvPr>
        </p:nvSpPr>
        <p:spPr/>
        <p:txBody>
          <a:bodyPr/>
          <a:lstStyle>
            <a:lvl1pPr>
              <a:defRPr/>
            </a:lvl1pPr>
          </a:lstStyle>
          <a:p>
            <a:endParaRPr lang="zh-CN" altLang="en-US"/>
          </a:p>
        </p:txBody>
      </p:sp>
      <p:sp>
        <p:nvSpPr>
          <p:cNvPr id="11" name="灯片编号占位符 9">
            <a:extLst>
              <a:ext uri="{FF2B5EF4-FFF2-40B4-BE49-F238E27FC236}">
                <a16:creationId xmlns:a16="http://schemas.microsoft.com/office/drawing/2014/main" id="{1026330F-13B2-4E0A-93B4-3EB59C3A1C54}"/>
              </a:ext>
            </a:extLst>
          </p:cNvPr>
          <p:cNvSpPr>
            <a:spLocks noGrp="1"/>
          </p:cNvSpPr>
          <p:nvPr>
            <p:ph type="sldNum" sz="quarter" idx="12"/>
          </p:nvPr>
        </p:nvSpPr>
        <p:spPr/>
        <p:txBody>
          <a:bodyPr/>
          <a:lstStyle>
            <a:lvl1pPr>
              <a:defRPr/>
            </a:lvl1pPr>
          </a:lstStyle>
          <a:p>
            <a:fld id="{B0932014-49CC-45B8-B8E0-E06172BA3F41}" type="slidenum">
              <a:rPr lang="zh-CN" altLang="en-US"/>
              <a:pPr/>
              <a:t>‹#›</a:t>
            </a:fld>
            <a:endParaRPr lang="zh-CN" altLang="en-US"/>
          </a:p>
        </p:txBody>
      </p:sp>
    </p:spTree>
    <p:extLst>
      <p:ext uri="{BB962C8B-B14F-4D97-AF65-F5344CB8AC3E}">
        <p14:creationId xmlns:p14="http://schemas.microsoft.com/office/powerpoint/2010/main" val="219536413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F3CEC40-D7A9-4B36-A2AC-951DD50964B3}"/>
              </a:ext>
            </a:extLst>
          </p:cNvPr>
          <p:cNvSpPr/>
          <p:nvPr userDrawn="1"/>
        </p:nvSpPr>
        <p:spPr>
          <a:xfrm>
            <a:off x="1495425" y="2716213"/>
            <a:ext cx="10696575" cy="26971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a:extLst>
              <a:ext uri="{FF2B5EF4-FFF2-40B4-BE49-F238E27FC236}">
                <a16:creationId xmlns:a16="http://schemas.microsoft.com/office/drawing/2014/main" id="{436CD4CC-57FF-4272-8B93-17CD8EFD7E58}"/>
              </a:ext>
            </a:extLst>
          </p:cNvPr>
          <p:cNvSpPr/>
          <p:nvPr userDrawn="1"/>
        </p:nvSpPr>
        <p:spPr>
          <a:xfrm>
            <a:off x="11742738" y="3390900"/>
            <a:ext cx="163512" cy="1058863"/>
          </a:xfrm>
          <a:prstGeom prst="rect">
            <a:avLst/>
          </a:prstGeom>
          <a:solidFill>
            <a:srgbClr val="364A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cxnSp>
        <p:nvCxnSpPr>
          <p:cNvPr id="6" name="直接连接符 5">
            <a:extLst>
              <a:ext uri="{FF2B5EF4-FFF2-40B4-BE49-F238E27FC236}">
                <a16:creationId xmlns:a16="http://schemas.microsoft.com/office/drawing/2014/main" id="{9660CF0C-E8D3-4BC8-8F23-74E67D6D4DA5}"/>
              </a:ext>
            </a:extLst>
          </p:cNvPr>
          <p:cNvCxnSpPr/>
          <p:nvPr userDrawn="1"/>
        </p:nvCxnSpPr>
        <p:spPr>
          <a:xfrm>
            <a:off x="1831975" y="4581525"/>
            <a:ext cx="9331325" cy="0"/>
          </a:xfrm>
          <a:prstGeom prst="line">
            <a:avLst/>
          </a:prstGeom>
          <a:ln w="9525">
            <a:solidFill>
              <a:srgbClr val="364A85"/>
            </a:solidFill>
          </a:ln>
        </p:spPr>
        <p:style>
          <a:lnRef idx="1">
            <a:schemeClr val="accent1"/>
          </a:lnRef>
          <a:fillRef idx="0">
            <a:schemeClr val="accent1"/>
          </a:fillRef>
          <a:effectRef idx="0">
            <a:schemeClr val="accent1"/>
          </a:effectRef>
          <a:fontRef idx="minor">
            <a:schemeClr val="tx1"/>
          </a:fontRef>
        </p:style>
      </p:cxnSp>
      <p:sp>
        <p:nvSpPr>
          <p:cNvPr id="9" name="副标题 2"/>
          <p:cNvSpPr>
            <a:spLocks noGrp="1"/>
          </p:cNvSpPr>
          <p:nvPr>
            <p:ph type="subTitle" idx="1"/>
          </p:nvPr>
        </p:nvSpPr>
        <p:spPr>
          <a:xfrm>
            <a:off x="1832022" y="4650764"/>
            <a:ext cx="9910035" cy="472780"/>
          </a:xfrm>
        </p:spPr>
        <p:txBody>
          <a:bodyPr/>
          <a:lstStyle>
            <a:lvl1pPr marL="0" indent="0" algn="l">
              <a:buNone/>
              <a:defRPr sz="240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2" name="标题 1"/>
          <p:cNvSpPr>
            <a:spLocks noGrp="1"/>
          </p:cNvSpPr>
          <p:nvPr>
            <p:ph type="title"/>
          </p:nvPr>
        </p:nvSpPr>
        <p:spPr>
          <a:xfrm>
            <a:off x="1832022" y="3402112"/>
            <a:ext cx="9910035" cy="1325563"/>
          </a:xfrm>
        </p:spPr>
        <p:txBody>
          <a:bodyPr>
            <a:normAutofit/>
          </a:bodyPr>
          <a:lstStyle>
            <a:lvl1pPr>
              <a:defRPr sz="6000" b="1">
                <a:solidFill>
                  <a:srgbClr val="364A85"/>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7" name="日期占位符 2">
            <a:extLst>
              <a:ext uri="{FF2B5EF4-FFF2-40B4-BE49-F238E27FC236}">
                <a16:creationId xmlns:a16="http://schemas.microsoft.com/office/drawing/2014/main" id="{29839A98-02A7-4D03-B2F1-06A2F6E20CEF}"/>
              </a:ext>
            </a:extLst>
          </p:cNvPr>
          <p:cNvSpPr>
            <a:spLocks noGrp="1"/>
          </p:cNvSpPr>
          <p:nvPr>
            <p:ph type="dt" sz="half" idx="10"/>
          </p:nvPr>
        </p:nvSpPr>
        <p:spPr/>
        <p:txBody>
          <a:bodyPr/>
          <a:lstStyle>
            <a:lvl1pPr>
              <a:defRPr/>
            </a:lvl1pPr>
          </a:lstStyle>
          <a:p>
            <a:fld id="{F7C22AAE-28DD-4FF8-A97F-CBC86AA49210}" type="datetimeFigureOut">
              <a:rPr lang="zh-CN" altLang="en-US"/>
              <a:pPr/>
              <a:t>2018/11/30 Friday</a:t>
            </a:fld>
            <a:endParaRPr lang="zh-CN" altLang="en-US"/>
          </a:p>
        </p:txBody>
      </p:sp>
      <p:sp>
        <p:nvSpPr>
          <p:cNvPr id="8" name="页脚占位符 3">
            <a:extLst>
              <a:ext uri="{FF2B5EF4-FFF2-40B4-BE49-F238E27FC236}">
                <a16:creationId xmlns:a16="http://schemas.microsoft.com/office/drawing/2014/main" id="{36F602C0-1807-449E-BD79-91CD82AF48E2}"/>
              </a:ext>
            </a:extLst>
          </p:cNvPr>
          <p:cNvSpPr>
            <a:spLocks noGrp="1"/>
          </p:cNvSpPr>
          <p:nvPr>
            <p:ph type="ftr" sz="quarter" idx="11"/>
          </p:nvPr>
        </p:nvSpPr>
        <p:spPr/>
        <p:txBody>
          <a:bodyPr/>
          <a:lstStyle>
            <a:lvl1pPr>
              <a:defRPr/>
            </a:lvl1pPr>
          </a:lstStyle>
          <a:p>
            <a:endParaRPr lang="zh-CN" altLang="en-US"/>
          </a:p>
        </p:txBody>
      </p:sp>
      <p:sp>
        <p:nvSpPr>
          <p:cNvPr id="10" name="灯片编号占位符 4">
            <a:extLst>
              <a:ext uri="{FF2B5EF4-FFF2-40B4-BE49-F238E27FC236}">
                <a16:creationId xmlns:a16="http://schemas.microsoft.com/office/drawing/2014/main" id="{62E7B9CA-96AD-4E54-9F36-30107133091D}"/>
              </a:ext>
            </a:extLst>
          </p:cNvPr>
          <p:cNvSpPr>
            <a:spLocks noGrp="1"/>
          </p:cNvSpPr>
          <p:nvPr>
            <p:ph type="sldNum" sz="quarter" idx="12"/>
          </p:nvPr>
        </p:nvSpPr>
        <p:spPr/>
        <p:txBody>
          <a:bodyPr/>
          <a:lstStyle>
            <a:lvl1pPr>
              <a:defRPr/>
            </a:lvl1pPr>
          </a:lstStyle>
          <a:p>
            <a:fld id="{7B450725-F83B-477C-AF84-260817D888E3}" type="slidenum">
              <a:rPr lang="zh-CN" altLang="en-US"/>
              <a:pPr/>
              <a:t>‹#›</a:t>
            </a:fld>
            <a:endParaRPr lang="zh-CN" altLang="en-US"/>
          </a:p>
        </p:txBody>
      </p:sp>
    </p:spTree>
    <p:extLst>
      <p:ext uri="{BB962C8B-B14F-4D97-AF65-F5344CB8AC3E}">
        <p14:creationId xmlns:p14="http://schemas.microsoft.com/office/powerpoint/2010/main" val="101632624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大背景">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642D96-63F4-444F-BC78-643503388D48}"/>
              </a:ext>
            </a:extLst>
          </p:cNvPr>
          <p:cNvSpPr/>
          <p:nvPr/>
        </p:nvSpPr>
        <p:spPr>
          <a:xfrm>
            <a:off x="351687" y="365127"/>
            <a:ext cx="11493304" cy="6148217"/>
          </a:xfrm>
          <a:prstGeom prst="rect">
            <a:avLst/>
          </a:prstGeom>
          <a:solidFill>
            <a:schemeClr val="bg1">
              <a:alpha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 name="椭圆 2">
            <a:extLst>
              <a:ext uri="{FF2B5EF4-FFF2-40B4-BE49-F238E27FC236}">
                <a16:creationId xmlns:a16="http://schemas.microsoft.com/office/drawing/2014/main" id="{1BA1ADE8-BFCC-4364-931B-7232E6BF4FA9}"/>
              </a:ext>
            </a:extLst>
          </p:cNvPr>
          <p:cNvSpPr/>
          <p:nvPr userDrawn="1"/>
        </p:nvSpPr>
        <p:spPr>
          <a:xfrm>
            <a:off x="11442700" y="6157913"/>
            <a:ext cx="620713" cy="61912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 name="图片 7">
            <a:extLst>
              <a:ext uri="{FF2B5EF4-FFF2-40B4-BE49-F238E27FC236}">
                <a16:creationId xmlns:a16="http://schemas.microsoft.com/office/drawing/2014/main" id="{C1B0F762-DC68-4FB9-9F29-ECBEF87785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91913" y="6205538"/>
            <a:ext cx="5270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a:extLst>
              <a:ext uri="{FF2B5EF4-FFF2-40B4-BE49-F238E27FC236}">
                <a16:creationId xmlns:a16="http://schemas.microsoft.com/office/drawing/2014/main" id="{C891577F-FDD0-473C-81BE-E54C5AFA3D7F}"/>
              </a:ext>
            </a:extLst>
          </p:cNvPr>
          <p:cNvSpPr>
            <a:spLocks noGrp="1"/>
          </p:cNvSpPr>
          <p:nvPr>
            <p:ph type="dt" sz="half" idx="10"/>
          </p:nvPr>
        </p:nvSpPr>
        <p:spPr/>
        <p:txBody>
          <a:bodyPr/>
          <a:lstStyle>
            <a:lvl1pPr>
              <a:defRPr/>
            </a:lvl1pPr>
          </a:lstStyle>
          <a:p>
            <a:fld id="{F7C22AAE-28DD-4FF8-A97F-CBC86AA49210}" type="datetimeFigureOut">
              <a:rPr lang="zh-CN" altLang="en-US"/>
              <a:pPr/>
              <a:t>2018/11/30 Friday</a:t>
            </a:fld>
            <a:endParaRPr lang="zh-CN" altLang="en-US"/>
          </a:p>
        </p:txBody>
      </p:sp>
      <p:sp>
        <p:nvSpPr>
          <p:cNvPr id="6" name="页脚占位符 2">
            <a:extLst>
              <a:ext uri="{FF2B5EF4-FFF2-40B4-BE49-F238E27FC236}">
                <a16:creationId xmlns:a16="http://schemas.microsoft.com/office/drawing/2014/main" id="{D8A8E2B2-020A-4BE2-AA3D-4057D764A593}"/>
              </a:ext>
            </a:extLst>
          </p:cNvPr>
          <p:cNvSpPr>
            <a:spLocks noGrp="1"/>
          </p:cNvSpPr>
          <p:nvPr>
            <p:ph type="ftr" sz="quarter" idx="11"/>
          </p:nvPr>
        </p:nvSpPr>
        <p:spPr/>
        <p:txBody>
          <a:bodyPr/>
          <a:lstStyle>
            <a:lvl1pPr>
              <a:defRPr/>
            </a:lvl1pPr>
          </a:lstStyle>
          <a:p>
            <a:endParaRPr lang="zh-CN" altLang="en-US"/>
          </a:p>
        </p:txBody>
      </p:sp>
      <p:sp>
        <p:nvSpPr>
          <p:cNvPr id="7" name="灯片编号占位符 3">
            <a:extLst>
              <a:ext uri="{FF2B5EF4-FFF2-40B4-BE49-F238E27FC236}">
                <a16:creationId xmlns:a16="http://schemas.microsoft.com/office/drawing/2014/main" id="{CB27F148-A257-45B5-833B-9BFC4CCE3B5B}"/>
              </a:ext>
            </a:extLst>
          </p:cNvPr>
          <p:cNvSpPr>
            <a:spLocks noGrp="1"/>
          </p:cNvSpPr>
          <p:nvPr>
            <p:ph type="sldNum" sz="quarter" idx="12"/>
          </p:nvPr>
        </p:nvSpPr>
        <p:spPr/>
        <p:txBody>
          <a:bodyPr/>
          <a:lstStyle>
            <a:lvl1pPr>
              <a:defRPr/>
            </a:lvl1pPr>
          </a:lstStyle>
          <a:p>
            <a:fld id="{7A5EFB53-4C9E-4C52-A03E-DA86263A1741}" type="slidenum">
              <a:rPr lang="zh-CN" altLang="en-US"/>
              <a:pPr/>
              <a:t>‹#›</a:t>
            </a:fld>
            <a:endParaRPr lang="zh-CN" altLang="en-US"/>
          </a:p>
        </p:txBody>
      </p:sp>
    </p:spTree>
    <p:extLst>
      <p:ext uri="{BB962C8B-B14F-4D97-AF65-F5344CB8AC3E}">
        <p14:creationId xmlns:p14="http://schemas.microsoft.com/office/powerpoint/2010/main" val="1377646279"/>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98FFE92-ECFB-440A-A773-924E2A10E867}"/>
              </a:ext>
            </a:extLst>
          </p:cNvPr>
          <p:cNvSpPr>
            <a:spLocks noGrp="1"/>
          </p:cNvSpPr>
          <p:nvPr>
            <p:ph type="dt" sz="half" idx="10"/>
          </p:nvPr>
        </p:nvSpPr>
        <p:spPr/>
        <p:txBody>
          <a:bodyPr/>
          <a:lstStyle>
            <a:lvl1pPr>
              <a:defRPr/>
            </a:lvl1pPr>
          </a:lstStyle>
          <a:p>
            <a:fld id="{F7C22AAE-28DD-4FF8-A97F-CBC86AA49210}" type="datetimeFigureOut">
              <a:rPr lang="zh-CN" altLang="en-US"/>
              <a:pPr/>
              <a:t>2018/11/30 Friday</a:t>
            </a:fld>
            <a:endParaRPr lang="zh-CN" altLang="en-US"/>
          </a:p>
        </p:txBody>
      </p:sp>
      <p:sp>
        <p:nvSpPr>
          <p:cNvPr id="3" name="页脚占位符 4">
            <a:extLst>
              <a:ext uri="{FF2B5EF4-FFF2-40B4-BE49-F238E27FC236}">
                <a16:creationId xmlns:a16="http://schemas.microsoft.com/office/drawing/2014/main" id="{DE2E4A0A-5CDB-40BA-AACE-0FE9A29D8EF2}"/>
              </a:ext>
            </a:extLst>
          </p:cNvPr>
          <p:cNvSpPr>
            <a:spLocks noGrp="1"/>
          </p:cNvSpPr>
          <p:nvPr>
            <p:ph type="ftr" sz="quarter" idx="11"/>
          </p:nvPr>
        </p:nvSpPr>
        <p:spPr/>
        <p:txBody>
          <a:bodyPr/>
          <a:lstStyle>
            <a:lvl1pPr>
              <a:defRPr/>
            </a:lvl1pPr>
          </a:lstStyle>
          <a:p>
            <a:endParaRPr lang="zh-CN" altLang="en-US"/>
          </a:p>
        </p:txBody>
      </p:sp>
      <p:sp>
        <p:nvSpPr>
          <p:cNvPr id="4" name="灯片编号占位符 5">
            <a:extLst>
              <a:ext uri="{FF2B5EF4-FFF2-40B4-BE49-F238E27FC236}">
                <a16:creationId xmlns:a16="http://schemas.microsoft.com/office/drawing/2014/main" id="{BF87B67F-73B5-4BDD-A931-9D3CA78339DA}"/>
              </a:ext>
            </a:extLst>
          </p:cNvPr>
          <p:cNvSpPr>
            <a:spLocks noGrp="1"/>
          </p:cNvSpPr>
          <p:nvPr>
            <p:ph type="sldNum" sz="quarter" idx="12"/>
          </p:nvPr>
        </p:nvSpPr>
        <p:spPr/>
        <p:txBody>
          <a:bodyPr/>
          <a:lstStyle>
            <a:lvl1pPr>
              <a:defRPr/>
            </a:lvl1pPr>
          </a:lstStyle>
          <a:p>
            <a:fld id="{0BBF2367-D0CB-4B64-8042-C5D1AEFE1880}" type="slidenum">
              <a:rPr lang="zh-CN" altLang="en-US"/>
              <a:pPr/>
              <a:t>‹#›</a:t>
            </a:fld>
            <a:endParaRPr lang="zh-CN" altLang="en-US"/>
          </a:p>
        </p:txBody>
      </p:sp>
    </p:spTree>
    <p:extLst>
      <p:ext uri="{BB962C8B-B14F-4D97-AF65-F5344CB8AC3E}">
        <p14:creationId xmlns:p14="http://schemas.microsoft.com/office/powerpoint/2010/main" val="14812499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61B748AE-32F0-47A0-8506-F0A6B5F350F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D777867-B66D-455D-80B7-ED214F8BAC67}"/>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9F41A3-A4AE-4233-B079-A8F426338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fld id="{F7C22AAE-28DD-4FF8-A97F-CBC86AA49210}" type="datetimeFigureOut">
              <a:rPr lang="zh-CN" altLang="en-US"/>
              <a:pPr/>
              <a:t>2018/11/30 Friday</a:t>
            </a:fld>
            <a:endParaRPr lang="zh-CN" altLang="en-US"/>
          </a:p>
        </p:txBody>
      </p:sp>
      <p:sp>
        <p:nvSpPr>
          <p:cNvPr id="5" name="页脚占位符 4">
            <a:extLst>
              <a:ext uri="{FF2B5EF4-FFF2-40B4-BE49-F238E27FC236}">
                <a16:creationId xmlns:a16="http://schemas.microsoft.com/office/drawing/2014/main" id="{8585DA64-1878-40E0-9128-81ED75AEA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C1BD96-35C4-4EE9-B952-2DF95995E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defRPr sz="1200" noProof="1" smtClean="0">
                <a:solidFill>
                  <a:schemeClr val="tx1">
                    <a:tint val="75000"/>
                  </a:schemeClr>
                </a:solidFill>
                <a:latin typeface="+mn-lt"/>
                <a:ea typeface="+mn-ea"/>
              </a:defRPr>
            </a:lvl1pPr>
          </a:lstStyle>
          <a:p>
            <a:fld id="{BC945307-0B8E-4E25-A773-A99BDB27FBC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3" r:id="rId5"/>
  </p:sldLayoutIdLst>
  <p:transition spd="med">
    <p:pull/>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a:extLst>
              <a:ext uri="{FF2B5EF4-FFF2-40B4-BE49-F238E27FC236}">
                <a16:creationId xmlns:a16="http://schemas.microsoft.com/office/drawing/2014/main" id="{85624D32-BCD3-4C09-BFCA-5AC86F682E69}"/>
              </a:ext>
            </a:extLst>
          </p:cNvPr>
          <p:cNvSpPr>
            <a:spLocks noGrp="1" noChangeArrowheads="1"/>
          </p:cNvSpPr>
          <p:nvPr>
            <p:ph type="ctrTitle"/>
          </p:nvPr>
        </p:nvSpPr>
        <p:spPr>
          <a:xfrm>
            <a:off x="631825" y="3168650"/>
            <a:ext cx="10026650" cy="1296988"/>
          </a:xfrm>
        </p:spPr>
        <p:txBody>
          <a:bodyPr/>
          <a:lstStyle/>
          <a:p>
            <a:r>
              <a:rPr lang="en-US" altLang="zh-CN" sz="2400" dirty="0">
                <a:latin typeface="等线" panose="02010600030101010101" pitchFamily="2" charset="-122"/>
                <a:ea typeface="等线" panose="02010600030101010101" pitchFamily="2" charset="-122"/>
              </a:rPr>
              <a:t>Learning to Segment Every Thing</a:t>
            </a:r>
            <a:br>
              <a:rPr lang="zh-CN" altLang="en-US" sz="2400" dirty="0">
                <a:latin typeface="等线" panose="02010600030101010101" pitchFamily="2" charset="-122"/>
                <a:ea typeface="等线" panose="02010600030101010101" pitchFamily="2" charset="-122"/>
              </a:rPr>
            </a:br>
            <a:br>
              <a:rPr lang="en-US" altLang="zh-CN" sz="1200" dirty="0">
                <a:latin typeface="等线" panose="02010600030101010101" pitchFamily="2" charset="-122"/>
                <a:ea typeface="等线" panose="02010600030101010101" pitchFamily="2" charset="-122"/>
              </a:rPr>
            </a:br>
            <a:r>
              <a:rPr lang="en-US" altLang="zh-CN" sz="1200" dirty="0" err="1">
                <a:latin typeface="等线" panose="02010600030101010101" pitchFamily="2" charset="-122"/>
                <a:ea typeface="等线" panose="02010600030101010101" pitchFamily="2" charset="-122"/>
              </a:rPr>
              <a:t>Ronghang</a:t>
            </a:r>
            <a:r>
              <a:rPr lang="en-US" altLang="zh-CN" sz="1200" dirty="0">
                <a:latin typeface="等线" panose="02010600030101010101" pitchFamily="2" charset="-122"/>
                <a:ea typeface="等线" panose="02010600030101010101" pitchFamily="2" charset="-122"/>
              </a:rPr>
              <a:t> Hu, Piotr Dollar, </a:t>
            </a:r>
            <a:r>
              <a:rPr lang="en-US" altLang="zh-CN" sz="1200" dirty="0" err="1">
                <a:latin typeface="等线" panose="02010600030101010101" pitchFamily="2" charset="-122"/>
                <a:ea typeface="等线" panose="02010600030101010101" pitchFamily="2" charset="-122"/>
              </a:rPr>
              <a:t>Kaiming</a:t>
            </a:r>
            <a:r>
              <a:rPr lang="en-US" altLang="zh-CN" sz="1200" dirty="0">
                <a:latin typeface="等线" panose="02010600030101010101" pitchFamily="2" charset="-122"/>
                <a:ea typeface="等线" panose="02010600030101010101" pitchFamily="2" charset="-122"/>
              </a:rPr>
              <a:t> He, Trevor Darrell, Ross </a:t>
            </a:r>
            <a:r>
              <a:rPr lang="en-US" altLang="zh-CN" sz="1200" dirty="0" err="1">
                <a:latin typeface="等线" panose="02010600030101010101" pitchFamily="2" charset="-122"/>
                <a:ea typeface="等线" panose="02010600030101010101" pitchFamily="2" charset="-122"/>
              </a:rPr>
              <a:t>Girshick</a:t>
            </a:r>
            <a:br>
              <a:rPr lang="zh-CN" altLang="zh-CN" sz="1200" dirty="0">
                <a:latin typeface="等线" panose="02010600030101010101" pitchFamily="2" charset="-122"/>
                <a:ea typeface="等线" panose="02010600030101010101" pitchFamily="2" charset="-122"/>
              </a:rPr>
            </a:br>
            <a:r>
              <a:rPr lang="en-US" altLang="zh-CN" sz="1200" dirty="0">
                <a:latin typeface="等线" panose="02010600030101010101" pitchFamily="2" charset="-122"/>
                <a:ea typeface="等线" panose="02010600030101010101" pitchFamily="2" charset="-122"/>
              </a:rPr>
              <a:t>BAIR, UC Berkeley  Facebook AI Research (FAIR)</a:t>
            </a:r>
            <a:br>
              <a:rPr lang="zh-CN" altLang="zh-CN" sz="1200" dirty="0">
                <a:latin typeface="等线" panose="02010600030101010101" pitchFamily="2" charset="-122"/>
                <a:ea typeface="等线" panose="02010600030101010101" pitchFamily="2" charset="-122"/>
              </a:rPr>
            </a:br>
            <a:br>
              <a:rPr lang="zh-CN" altLang="zh-CN" sz="1200" dirty="0">
                <a:latin typeface="等线" panose="02010600030101010101" pitchFamily="2" charset="-122"/>
                <a:ea typeface="等线" panose="02010600030101010101" pitchFamily="2" charset="-122"/>
              </a:rPr>
            </a:br>
            <a:r>
              <a:rPr lang="en-US" altLang="zh-CN" sz="1200" dirty="0">
                <a:latin typeface="等线" panose="02010600030101010101" pitchFamily="2" charset="-122"/>
                <a:ea typeface="等线" panose="02010600030101010101" pitchFamily="2" charset="-122"/>
              </a:rPr>
              <a:t>CVPR, 2018</a:t>
            </a:r>
          </a:p>
        </p:txBody>
      </p:sp>
      <p:sp>
        <p:nvSpPr>
          <p:cNvPr id="7170" name="副标题 2">
            <a:extLst>
              <a:ext uri="{FF2B5EF4-FFF2-40B4-BE49-F238E27FC236}">
                <a16:creationId xmlns:a16="http://schemas.microsoft.com/office/drawing/2014/main" id="{4AAD58FB-2DAA-4EB0-A824-846123D7A04B}"/>
              </a:ext>
            </a:extLst>
          </p:cNvPr>
          <p:cNvSpPr>
            <a:spLocks noGrp="1" noChangeArrowheads="1"/>
          </p:cNvSpPr>
          <p:nvPr>
            <p:ph type="subTitle" idx="1"/>
          </p:nvPr>
        </p:nvSpPr>
        <p:spPr>
          <a:xfrm>
            <a:off x="520700" y="4725988"/>
            <a:ext cx="9910763" cy="471487"/>
          </a:xfrm>
        </p:spPr>
        <p:txBody>
          <a:bodyPr/>
          <a:lstStyle/>
          <a:p>
            <a:pPr algn="r"/>
            <a:r>
              <a:rPr lang="en-US" altLang="zh-CN" sz="1200" dirty="0">
                <a:solidFill>
                  <a:srgbClr val="404040"/>
                </a:solidFill>
              </a:rPr>
              <a:t>18110240005  </a:t>
            </a:r>
            <a:r>
              <a:rPr lang="zh-CN" altLang="en-US" sz="1200" dirty="0">
                <a:solidFill>
                  <a:srgbClr val="404040"/>
                </a:solidFill>
              </a:rPr>
              <a:t>王峻逸</a:t>
            </a:r>
            <a:endParaRPr lang="en-US" altLang="zh-CN" sz="1200" dirty="0">
              <a:solidFill>
                <a:srgbClr val="404040"/>
              </a:solidFill>
            </a:endParaRPr>
          </a:p>
          <a:p>
            <a:pPr algn="r"/>
            <a:r>
              <a:rPr lang="en-US" altLang="zh-CN" sz="1200" dirty="0">
                <a:solidFill>
                  <a:srgbClr val="404040"/>
                </a:solidFill>
              </a:rPr>
              <a:t>30</a:t>
            </a:r>
            <a:r>
              <a:rPr lang="en-US" altLang="zh-CN" sz="1200" baseline="30000" dirty="0">
                <a:solidFill>
                  <a:srgbClr val="404040"/>
                </a:solidFill>
              </a:rPr>
              <a:t>th</a:t>
            </a:r>
            <a:r>
              <a:rPr lang="en-US" altLang="zh-CN" sz="1200" dirty="0">
                <a:solidFill>
                  <a:srgbClr val="404040"/>
                </a:solidFill>
              </a:rPr>
              <a:t> November, 2018</a:t>
            </a:r>
            <a:endParaRPr lang="zh-CN" altLang="en-US" sz="1200" dirty="0">
              <a:solidFill>
                <a:srgbClr val="404040"/>
              </a:solidFill>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Weight Transfer Function </a:t>
            </a:r>
            <a:endParaRPr lang="zh-CN" altLang="en-US" sz="3000" noProof="1">
              <a:sym typeface="+mn-ea"/>
            </a:endParaRPr>
          </a:p>
        </p:txBody>
      </p:sp>
      <p:sp>
        <p:nvSpPr>
          <p:cNvPr id="10242" name="内容占位符 2">
            <a:extLst>
              <a:ext uri="{FF2B5EF4-FFF2-40B4-BE49-F238E27FC236}">
                <a16:creationId xmlns:a16="http://schemas.microsoft.com/office/drawing/2014/main" id="{EBD12E84-39D2-47FD-AAB2-66FD70029073}"/>
              </a:ext>
            </a:extLst>
          </p:cNvPr>
          <p:cNvSpPr>
            <a:spLocks noGrp="1" noChangeArrowheads="1"/>
          </p:cNvSpPr>
          <p:nvPr>
            <p:ph idx="1"/>
          </p:nvPr>
        </p:nvSpPr>
        <p:spPr>
          <a:xfrm>
            <a:off x="4446111" y="1533525"/>
            <a:ext cx="7215664"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The weight transfer function can be trained end-to-end in Mask R-CNN using classes with mask annotations as supervision.</a:t>
            </a:r>
          </a:p>
          <a:p>
            <a:pPr defTabSz="685800">
              <a:lnSpc>
                <a:spcPct val="110000"/>
              </a:lnSpc>
            </a:pPr>
            <a:r>
              <a:rPr lang="en-US" altLang="zh-CN" sz="2000" dirty="0">
                <a:latin typeface="等线" panose="02010600030101010101" pitchFamily="2" charset="-122"/>
                <a:ea typeface="等线" panose="02010600030101010101" pitchFamily="2" charset="-122"/>
              </a:rPr>
              <a:t>At inference time, the weight transfer function is used to predict the instance segmentation parameters for every category, thus enabling the model to segment all object categories, including those without mask annotations at training time.</a:t>
            </a:r>
            <a:endParaRPr lang="zh-CN" altLang="en-US" sz="2000"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76643BA5-71C2-4497-B58D-72DC63D97AC8}"/>
              </a:ext>
            </a:extLst>
          </p:cNvPr>
          <p:cNvPicPr>
            <a:picLocks noChangeAspect="1"/>
          </p:cNvPicPr>
          <p:nvPr/>
        </p:nvPicPr>
        <p:blipFill>
          <a:blip r:embed="rId3"/>
          <a:stretch>
            <a:fillRect/>
          </a:stretch>
        </p:blipFill>
        <p:spPr>
          <a:xfrm>
            <a:off x="627063" y="1616321"/>
            <a:ext cx="3819048" cy="3466667"/>
          </a:xfrm>
          <a:prstGeom prst="rect">
            <a:avLst/>
          </a:prstGeom>
        </p:spPr>
      </p:pic>
    </p:spTree>
    <p:extLst>
      <p:ext uri="{BB962C8B-B14F-4D97-AF65-F5344CB8AC3E}">
        <p14:creationId xmlns:p14="http://schemas.microsoft.com/office/powerpoint/2010/main" val="146511395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Weight Transfer Function </a:t>
            </a:r>
            <a:endParaRPr lang="zh-CN" altLang="en-US" sz="3000" noProof="1">
              <a:sym typeface="+mn-ea"/>
            </a:endParaRPr>
          </a:p>
        </p:txBody>
      </p:sp>
      <p:pic>
        <p:nvPicPr>
          <p:cNvPr id="10" name="图片 9">
            <a:extLst>
              <a:ext uri="{FF2B5EF4-FFF2-40B4-BE49-F238E27FC236}">
                <a16:creationId xmlns:a16="http://schemas.microsoft.com/office/drawing/2014/main" id="{84B067E4-EA2E-4133-A1A4-4DA2CE6C18A2}"/>
              </a:ext>
            </a:extLst>
          </p:cNvPr>
          <p:cNvPicPr>
            <a:picLocks noChangeAspect="1"/>
          </p:cNvPicPr>
          <p:nvPr/>
        </p:nvPicPr>
        <p:blipFill>
          <a:blip r:embed="rId3"/>
          <a:stretch>
            <a:fillRect/>
          </a:stretch>
        </p:blipFill>
        <p:spPr>
          <a:xfrm>
            <a:off x="627063" y="1616321"/>
            <a:ext cx="3819048" cy="3466667"/>
          </a:xfrm>
          <a:prstGeom prst="rect">
            <a:avLst/>
          </a:prstGeom>
        </p:spPr>
      </p:pic>
      <p:pic>
        <p:nvPicPr>
          <p:cNvPr id="11" name="图片 10">
            <a:extLst>
              <a:ext uri="{FF2B5EF4-FFF2-40B4-BE49-F238E27FC236}">
                <a16:creationId xmlns:a16="http://schemas.microsoft.com/office/drawing/2014/main" id="{81D4B7FB-FBC2-416D-89F0-86D6B11337C2}"/>
              </a:ext>
            </a:extLst>
          </p:cNvPr>
          <p:cNvPicPr>
            <a:picLocks noChangeAspect="1"/>
          </p:cNvPicPr>
          <p:nvPr/>
        </p:nvPicPr>
        <p:blipFill>
          <a:blip r:embed="rId4"/>
          <a:stretch>
            <a:fillRect/>
          </a:stretch>
        </p:blipFill>
        <p:spPr>
          <a:xfrm>
            <a:off x="4763092" y="1616322"/>
            <a:ext cx="6692656" cy="2997624"/>
          </a:xfrm>
          <a:prstGeom prst="rect">
            <a:avLst/>
          </a:prstGeom>
        </p:spPr>
      </p:pic>
    </p:spTree>
    <p:extLst>
      <p:ext uri="{BB962C8B-B14F-4D97-AF65-F5344CB8AC3E}">
        <p14:creationId xmlns:p14="http://schemas.microsoft.com/office/powerpoint/2010/main" val="155219264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Training</a:t>
            </a:r>
            <a:endParaRPr lang="zh-CN" altLang="en-US" sz="3000" noProof="1">
              <a:sym typeface="+mn-ea"/>
            </a:endParaRPr>
          </a:p>
        </p:txBody>
      </p:sp>
      <p:sp>
        <p:nvSpPr>
          <p:cNvPr id="5" name="内容占位符 2">
            <a:extLst>
              <a:ext uri="{FF2B5EF4-FFF2-40B4-BE49-F238E27FC236}">
                <a16:creationId xmlns:a16="http://schemas.microsoft.com/office/drawing/2014/main" id="{32FCC40D-0584-4BB8-9CFA-A791B0CDCE5C}"/>
              </a:ext>
            </a:extLst>
          </p:cNvPr>
          <p:cNvSpPr>
            <a:spLocks noGrp="1" noChangeArrowheads="1"/>
          </p:cNvSpPr>
          <p:nvPr>
            <p:ph idx="1"/>
          </p:nvPr>
        </p:nvSpPr>
        <p:spPr>
          <a:xfrm>
            <a:off x="5808015" y="1533525"/>
            <a:ext cx="5853760"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During training, we assume that for the two sets of classes A and B, instance mask annotations are available only for classes in A but not for classes in B, while all classes in A and B have bounding box annotations available.</a:t>
            </a:r>
          </a:p>
          <a:p>
            <a:pPr defTabSz="685800">
              <a:lnSpc>
                <a:spcPct val="110000"/>
              </a:lnSpc>
            </a:pPr>
            <a:r>
              <a:rPr lang="en-US" altLang="zh-CN" sz="2000" dirty="0">
                <a:latin typeface="等线" panose="02010600030101010101" pitchFamily="2" charset="-122"/>
                <a:ea typeface="等线" panose="02010600030101010101" pitchFamily="2" charset="-122"/>
              </a:rPr>
              <a:t>We train the bounding box head using the standard box detection losses on all classes in A and B, but only train the mask head and the weight transfer function using a mask loss on the classes in A. Given these losses, we explore two different training procedures: stage-wise training and end-to-end training.</a:t>
            </a:r>
            <a:endParaRPr lang="zh-CN" altLang="en-US" sz="2000" dirty="0">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D68DABE9-7C5A-4CCB-B802-C59117586538}"/>
              </a:ext>
            </a:extLst>
          </p:cNvPr>
          <p:cNvPicPr>
            <a:picLocks noChangeAspect="1"/>
          </p:cNvPicPr>
          <p:nvPr/>
        </p:nvPicPr>
        <p:blipFill>
          <a:blip r:embed="rId3"/>
          <a:stretch>
            <a:fillRect/>
          </a:stretch>
        </p:blipFill>
        <p:spPr>
          <a:xfrm>
            <a:off x="627063" y="1616321"/>
            <a:ext cx="5180952" cy="3009524"/>
          </a:xfrm>
          <a:prstGeom prst="rect">
            <a:avLst/>
          </a:prstGeom>
        </p:spPr>
      </p:pic>
    </p:spTree>
    <p:extLst>
      <p:ext uri="{BB962C8B-B14F-4D97-AF65-F5344CB8AC3E}">
        <p14:creationId xmlns:p14="http://schemas.microsoft.com/office/powerpoint/2010/main" val="357411624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Stage-wise Training</a:t>
            </a:r>
            <a:endParaRPr lang="zh-CN" altLang="en-US" sz="3000" noProof="1">
              <a:sym typeface="+mn-ea"/>
            </a:endParaRPr>
          </a:p>
        </p:txBody>
      </p:sp>
      <p:sp>
        <p:nvSpPr>
          <p:cNvPr id="10242" name="内容占位符 2">
            <a:extLst>
              <a:ext uri="{FF2B5EF4-FFF2-40B4-BE49-F238E27FC236}">
                <a16:creationId xmlns:a16="http://schemas.microsoft.com/office/drawing/2014/main" id="{EBD12E84-39D2-47FD-AAB2-66FD70029073}"/>
              </a:ext>
            </a:extLst>
          </p:cNvPr>
          <p:cNvSpPr>
            <a:spLocks noGrp="1" noChangeArrowheads="1"/>
          </p:cNvSpPr>
          <p:nvPr>
            <p:ph idx="1"/>
          </p:nvPr>
        </p:nvSpPr>
        <p:spPr>
          <a:xfrm>
            <a:off x="538163" y="1533525"/>
            <a:ext cx="11123612"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As Mask R-CNN can be seen as augmenting Faster R-CNN with a mask head, a possible training strategy is to separate the training procedure into detection training (first stage) and segmentation training (second stage).</a:t>
            </a:r>
          </a:p>
          <a:p>
            <a:pPr defTabSz="685800">
              <a:lnSpc>
                <a:spcPct val="110000"/>
              </a:lnSpc>
            </a:pPr>
            <a:r>
              <a:rPr lang="en-US" altLang="zh-CN" sz="2000" dirty="0">
                <a:latin typeface="等线" panose="02010600030101010101" pitchFamily="2" charset="-122"/>
                <a:ea typeface="等线" panose="02010600030101010101" pitchFamily="2" charset="-122"/>
              </a:rPr>
              <a:t>In the first stage, we train a Faster R-CNN using only the bounding box annotations of the classes in A and B, and then in the second stage the additional mask head is trained while keeping the convolutional features and the bounding box head fixed.</a:t>
            </a:r>
          </a:p>
          <a:p>
            <a:pPr defTabSz="685800">
              <a:lnSpc>
                <a:spcPct val="110000"/>
              </a:lnSpc>
            </a:pPr>
            <a:r>
              <a:rPr lang="en-US" altLang="zh-CN" sz="2000" dirty="0">
                <a:latin typeface="等线" panose="02010600030101010101" pitchFamily="2" charset="-122"/>
                <a:ea typeface="等线" panose="02010600030101010101" pitchFamily="2" charset="-122"/>
              </a:rPr>
              <a:t>This approach has the practical benefit of allowing us to train the box detection model once and then rapidly evaluate design choices for the weight transfer function.</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7223106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End-to-end Joint Training</a:t>
            </a:r>
            <a:endParaRPr lang="zh-CN" altLang="en-US" sz="3000" noProof="1">
              <a:sym typeface="+mn-ea"/>
            </a:endParaRPr>
          </a:p>
        </p:txBody>
      </p:sp>
      <p:sp>
        <p:nvSpPr>
          <p:cNvPr id="10242" name="内容占位符 2">
            <a:extLst>
              <a:ext uri="{FF2B5EF4-FFF2-40B4-BE49-F238E27FC236}">
                <a16:creationId xmlns:a16="http://schemas.microsoft.com/office/drawing/2014/main" id="{EBD12E84-39D2-47FD-AAB2-66FD70029073}"/>
              </a:ext>
            </a:extLst>
          </p:cNvPr>
          <p:cNvSpPr>
            <a:spLocks noGrp="1" noChangeArrowheads="1"/>
          </p:cNvSpPr>
          <p:nvPr>
            <p:ph idx="1"/>
          </p:nvPr>
        </p:nvSpPr>
        <p:spPr>
          <a:xfrm>
            <a:off x="538163" y="1533525"/>
            <a:ext cx="11123612"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For Mask RCNN, multi-task training can lead to better performance than training on each task separately. The stage-wise training mechanism separates detection training and segmentation training, and may result in inferior performance. Therefore, we would also like to jointly train the bounding box head and the mask head in an end-to-end manner.</a:t>
            </a:r>
          </a:p>
          <a:p>
            <a:pPr defTabSz="685800">
              <a:lnSpc>
                <a:spcPct val="110000"/>
              </a:lnSpc>
            </a:pPr>
            <a:r>
              <a:rPr lang="en-US" altLang="zh-CN" sz="2000" dirty="0">
                <a:latin typeface="等线" panose="02010600030101010101" pitchFamily="2" charset="-122"/>
                <a:ea typeface="等线" panose="02010600030101010101" pitchFamily="2" charset="-122"/>
              </a:rPr>
              <a:t>In principle, one can directly train with back propagation using the box losses on classes in A and B and the mask loss on classes in A. However, only weights for A will receive gradients from the mask loss through the weight transfer function</a:t>
            </a:r>
          </a:p>
          <a:p>
            <a:pPr defTabSz="685800">
              <a:lnSpc>
                <a:spcPct val="110000"/>
              </a:lnSpc>
            </a:pPr>
            <a:r>
              <a:rPr lang="en-US" altLang="zh-CN" sz="2000" dirty="0">
                <a:latin typeface="等线" panose="02010600030101010101" pitchFamily="2" charset="-122"/>
                <a:ea typeface="等线" panose="02010600030101010101" pitchFamily="2" charset="-122"/>
              </a:rPr>
              <a:t>We take a simple approach: when back-propagating the mask loss, we stop the gradient with respect to detection weights, that is, we only compute the gradient of the predicted mask weights  with respect to transfer function parameter but not bounding box weight.</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1253729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Fused FCN+MLP Mask Head</a:t>
            </a:r>
            <a:endParaRPr lang="zh-CN" altLang="en-US" sz="3000" noProof="1">
              <a:sym typeface="+mn-ea"/>
            </a:endParaRPr>
          </a:p>
        </p:txBody>
      </p:sp>
      <p:sp>
        <p:nvSpPr>
          <p:cNvPr id="10242" name="内容占位符 2">
            <a:extLst>
              <a:ext uri="{FF2B5EF4-FFF2-40B4-BE49-F238E27FC236}">
                <a16:creationId xmlns:a16="http://schemas.microsoft.com/office/drawing/2014/main" id="{EBD12E84-39D2-47FD-AAB2-66FD70029073}"/>
              </a:ext>
            </a:extLst>
          </p:cNvPr>
          <p:cNvSpPr>
            <a:spLocks noGrp="1" noChangeArrowheads="1"/>
          </p:cNvSpPr>
          <p:nvPr>
            <p:ph idx="1"/>
          </p:nvPr>
        </p:nvSpPr>
        <p:spPr>
          <a:xfrm>
            <a:off x="4446111" y="1533525"/>
            <a:ext cx="7215664"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Two types of mask heads are considered for Mask RCNN: an FCN head, where the M</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M mask is predicted with a fully convolutional network, and an MLP head, where the mask is predicted with a multi-layer perceptron consisting of fully connected layers. In Mask R-CNN, the FCN head yields higher mask AP.</a:t>
            </a:r>
          </a:p>
          <a:p>
            <a:pPr defTabSz="685800">
              <a:lnSpc>
                <a:spcPct val="110000"/>
              </a:lnSpc>
            </a:pPr>
            <a:r>
              <a:rPr lang="en-US" altLang="zh-CN" sz="2000" dirty="0">
                <a:latin typeface="等线" panose="02010600030101010101" pitchFamily="2" charset="-122"/>
                <a:ea typeface="等线" panose="02010600030101010101" pitchFamily="2" charset="-122"/>
              </a:rPr>
              <a:t>However, the two designs may be complementary. Intuitively, the MLP mask predictor may better capture the ‘gist’ of an object while the FCN mask predictor may better capture the details (such as the object boundary). Based on this observation, we propose to fuse them with predictions from a class-agnostic MLP mask predictor.</a:t>
            </a:r>
            <a:endParaRPr lang="zh-CN" altLang="en-US" sz="2000" dirty="0">
              <a:latin typeface="等线" panose="02010600030101010101" pitchFamily="2" charset="-122"/>
              <a:ea typeface="等线" panose="02010600030101010101" pitchFamily="2" charset="-122"/>
            </a:endParaRPr>
          </a:p>
        </p:txBody>
      </p:sp>
      <p:pic>
        <p:nvPicPr>
          <p:cNvPr id="4" name="图片 3">
            <a:extLst>
              <a:ext uri="{FF2B5EF4-FFF2-40B4-BE49-F238E27FC236}">
                <a16:creationId xmlns:a16="http://schemas.microsoft.com/office/drawing/2014/main" id="{72405136-DD25-47D8-A587-CB7144B069A0}"/>
              </a:ext>
            </a:extLst>
          </p:cNvPr>
          <p:cNvPicPr>
            <a:picLocks noChangeAspect="1"/>
          </p:cNvPicPr>
          <p:nvPr/>
        </p:nvPicPr>
        <p:blipFill>
          <a:blip r:embed="rId3"/>
          <a:stretch>
            <a:fillRect/>
          </a:stretch>
        </p:blipFill>
        <p:spPr>
          <a:xfrm>
            <a:off x="627063" y="1616321"/>
            <a:ext cx="3819048" cy="3466667"/>
          </a:xfrm>
          <a:prstGeom prst="rect">
            <a:avLst/>
          </a:prstGeom>
        </p:spPr>
      </p:pic>
    </p:spTree>
    <p:extLst>
      <p:ext uri="{BB962C8B-B14F-4D97-AF65-F5344CB8AC3E}">
        <p14:creationId xmlns:p14="http://schemas.microsoft.com/office/powerpoint/2010/main" val="140358077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3">
            <a:extLst>
              <a:ext uri="{FF2B5EF4-FFF2-40B4-BE49-F238E27FC236}">
                <a16:creationId xmlns:a16="http://schemas.microsoft.com/office/drawing/2014/main" id="{60D6057C-72C3-4FB2-AA23-01851239E01D}"/>
              </a:ext>
            </a:extLst>
          </p:cNvPr>
          <p:cNvSpPr>
            <a:spLocks noGrp="1" noChangeArrowheads="1"/>
          </p:cNvSpPr>
          <p:nvPr>
            <p:ph type="title"/>
          </p:nvPr>
        </p:nvSpPr>
        <p:spPr>
          <a:xfrm>
            <a:off x="1831975" y="3402013"/>
            <a:ext cx="9910763" cy="1325562"/>
          </a:xfrm>
        </p:spPr>
        <p:txBody>
          <a:bodyPr>
            <a:normAutofit/>
          </a:bodyPr>
          <a:lstStyle/>
          <a:p>
            <a:r>
              <a:rPr lang="zh-CN" altLang="en-US" sz="4800" dirty="0"/>
              <a:t>Experiments</a:t>
            </a:r>
          </a:p>
        </p:txBody>
      </p:sp>
      <p:sp>
        <p:nvSpPr>
          <p:cNvPr id="7" name="椭圆 6">
            <a:extLst>
              <a:ext uri="{FF2B5EF4-FFF2-40B4-BE49-F238E27FC236}">
                <a16:creationId xmlns:a16="http://schemas.microsoft.com/office/drawing/2014/main" id="{186F4F58-49BF-42EE-AB0D-8CAA052B38B1}"/>
              </a:ext>
            </a:extLst>
          </p:cNvPr>
          <p:cNvSpPr/>
          <p:nvPr/>
        </p:nvSpPr>
        <p:spPr>
          <a:xfrm>
            <a:off x="1014413" y="2130425"/>
            <a:ext cx="1109662" cy="110807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6600" i="1" noProof="1">
                <a:latin typeface="Rockwell" pitchFamily="18" charset="0"/>
              </a:rPr>
              <a:t>3</a:t>
            </a:r>
          </a:p>
        </p:txBody>
      </p:sp>
      <p:sp>
        <p:nvSpPr>
          <p:cNvPr id="16" name="椭圆 15">
            <a:extLst>
              <a:ext uri="{FF2B5EF4-FFF2-40B4-BE49-F238E27FC236}">
                <a16:creationId xmlns:a16="http://schemas.microsoft.com/office/drawing/2014/main" id="{9776236B-A205-4018-B089-4800693E05F6}"/>
              </a:ext>
            </a:extLst>
          </p:cNvPr>
          <p:cNvSpPr/>
          <p:nvPr/>
        </p:nvSpPr>
        <p:spPr>
          <a:xfrm>
            <a:off x="1082675" y="2198688"/>
            <a:ext cx="969963" cy="968375"/>
          </a:xfrm>
          <a:prstGeom prst="ellipse">
            <a:avLst/>
          </a:prstGeom>
          <a:no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Ablation on Weight Transfer Function</a:t>
            </a:r>
            <a:endParaRPr lang="zh-CN" altLang="en-US" sz="3000" noProof="1">
              <a:sym typeface="+mn-ea"/>
            </a:endParaRPr>
          </a:p>
        </p:txBody>
      </p:sp>
      <p:pic>
        <p:nvPicPr>
          <p:cNvPr id="3" name="图片 2">
            <a:extLst>
              <a:ext uri="{FF2B5EF4-FFF2-40B4-BE49-F238E27FC236}">
                <a16:creationId xmlns:a16="http://schemas.microsoft.com/office/drawing/2014/main" id="{72E410B4-0647-4790-B30F-657DE14106BE}"/>
              </a:ext>
            </a:extLst>
          </p:cNvPr>
          <p:cNvPicPr>
            <a:picLocks noChangeAspect="1"/>
          </p:cNvPicPr>
          <p:nvPr/>
        </p:nvPicPr>
        <p:blipFill>
          <a:blip r:embed="rId3"/>
          <a:stretch>
            <a:fillRect/>
          </a:stretch>
        </p:blipFill>
        <p:spPr>
          <a:xfrm>
            <a:off x="627063" y="1616321"/>
            <a:ext cx="4933333" cy="2914286"/>
          </a:xfrm>
          <a:prstGeom prst="rect">
            <a:avLst/>
          </a:prstGeom>
        </p:spPr>
      </p:pic>
      <p:pic>
        <p:nvPicPr>
          <p:cNvPr id="8" name="图片 7">
            <a:extLst>
              <a:ext uri="{FF2B5EF4-FFF2-40B4-BE49-F238E27FC236}">
                <a16:creationId xmlns:a16="http://schemas.microsoft.com/office/drawing/2014/main" id="{7DFEA2D6-CC38-4FB3-84AA-95F8A5BDF13C}"/>
              </a:ext>
            </a:extLst>
          </p:cNvPr>
          <p:cNvPicPr>
            <a:picLocks noChangeAspect="1"/>
          </p:cNvPicPr>
          <p:nvPr/>
        </p:nvPicPr>
        <p:blipFill>
          <a:blip r:embed="rId4"/>
          <a:stretch>
            <a:fillRect/>
          </a:stretch>
        </p:blipFill>
        <p:spPr>
          <a:xfrm>
            <a:off x="627063" y="4622886"/>
            <a:ext cx="10838095" cy="933333"/>
          </a:xfrm>
          <a:prstGeom prst="rect">
            <a:avLst/>
          </a:prstGeom>
        </p:spPr>
      </p:pic>
      <p:pic>
        <p:nvPicPr>
          <p:cNvPr id="9" name="图片 8">
            <a:extLst>
              <a:ext uri="{FF2B5EF4-FFF2-40B4-BE49-F238E27FC236}">
                <a16:creationId xmlns:a16="http://schemas.microsoft.com/office/drawing/2014/main" id="{E424FC93-E3CB-40CF-9A55-7F6AA0505FC7}"/>
              </a:ext>
            </a:extLst>
          </p:cNvPr>
          <p:cNvPicPr>
            <a:picLocks noChangeAspect="1"/>
          </p:cNvPicPr>
          <p:nvPr/>
        </p:nvPicPr>
        <p:blipFill>
          <a:blip r:embed="rId5"/>
          <a:stretch>
            <a:fillRect/>
          </a:stretch>
        </p:blipFill>
        <p:spPr>
          <a:xfrm>
            <a:off x="5874682" y="1616321"/>
            <a:ext cx="5590476" cy="2904762"/>
          </a:xfrm>
          <a:prstGeom prst="rect">
            <a:avLst/>
          </a:prstGeom>
        </p:spPr>
      </p:pic>
    </p:spTree>
    <p:extLst>
      <p:ext uri="{BB962C8B-B14F-4D97-AF65-F5344CB8AC3E}">
        <p14:creationId xmlns:p14="http://schemas.microsoft.com/office/powerpoint/2010/main" val="67711928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More Ablation</a:t>
            </a:r>
            <a:endParaRPr lang="zh-CN" altLang="en-US" sz="3000" noProof="1">
              <a:sym typeface="+mn-ea"/>
            </a:endParaRPr>
          </a:p>
        </p:txBody>
      </p:sp>
      <p:pic>
        <p:nvPicPr>
          <p:cNvPr id="8" name="图片 7">
            <a:extLst>
              <a:ext uri="{FF2B5EF4-FFF2-40B4-BE49-F238E27FC236}">
                <a16:creationId xmlns:a16="http://schemas.microsoft.com/office/drawing/2014/main" id="{7DFEA2D6-CC38-4FB3-84AA-95F8A5BDF13C}"/>
              </a:ext>
            </a:extLst>
          </p:cNvPr>
          <p:cNvPicPr>
            <a:picLocks noChangeAspect="1"/>
          </p:cNvPicPr>
          <p:nvPr/>
        </p:nvPicPr>
        <p:blipFill>
          <a:blip r:embed="rId3"/>
          <a:stretch>
            <a:fillRect/>
          </a:stretch>
        </p:blipFill>
        <p:spPr>
          <a:xfrm>
            <a:off x="627063" y="4018878"/>
            <a:ext cx="10838095" cy="933333"/>
          </a:xfrm>
          <a:prstGeom prst="rect">
            <a:avLst/>
          </a:prstGeom>
        </p:spPr>
      </p:pic>
      <p:pic>
        <p:nvPicPr>
          <p:cNvPr id="7" name="图片 6">
            <a:extLst>
              <a:ext uri="{FF2B5EF4-FFF2-40B4-BE49-F238E27FC236}">
                <a16:creationId xmlns:a16="http://schemas.microsoft.com/office/drawing/2014/main" id="{97BDD5B4-652B-4544-B834-FAE24FA9E924}"/>
              </a:ext>
            </a:extLst>
          </p:cNvPr>
          <p:cNvPicPr>
            <a:picLocks noChangeAspect="1"/>
          </p:cNvPicPr>
          <p:nvPr/>
        </p:nvPicPr>
        <p:blipFill>
          <a:blip r:embed="rId4"/>
          <a:stretch>
            <a:fillRect/>
          </a:stretch>
        </p:blipFill>
        <p:spPr>
          <a:xfrm>
            <a:off x="627063" y="1616321"/>
            <a:ext cx="4923809" cy="2228571"/>
          </a:xfrm>
          <a:prstGeom prst="rect">
            <a:avLst/>
          </a:prstGeom>
        </p:spPr>
      </p:pic>
      <p:pic>
        <p:nvPicPr>
          <p:cNvPr id="5" name="图片 4">
            <a:extLst>
              <a:ext uri="{FF2B5EF4-FFF2-40B4-BE49-F238E27FC236}">
                <a16:creationId xmlns:a16="http://schemas.microsoft.com/office/drawing/2014/main" id="{57543C66-0F67-439D-9BD4-641BC0557017}"/>
              </a:ext>
            </a:extLst>
          </p:cNvPr>
          <p:cNvPicPr>
            <a:picLocks noChangeAspect="1"/>
          </p:cNvPicPr>
          <p:nvPr/>
        </p:nvPicPr>
        <p:blipFill>
          <a:blip r:embed="rId5"/>
          <a:stretch>
            <a:fillRect/>
          </a:stretch>
        </p:blipFill>
        <p:spPr>
          <a:xfrm>
            <a:off x="5874682" y="1616321"/>
            <a:ext cx="5590476" cy="2276190"/>
          </a:xfrm>
          <a:prstGeom prst="rect">
            <a:avLst/>
          </a:prstGeom>
        </p:spPr>
      </p:pic>
    </p:spTree>
    <p:extLst>
      <p:ext uri="{BB962C8B-B14F-4D97-AF65-F5344CB8AC3E}">
        <p14:creationId xmlns:p14="http://schemas.microsoft.com/office/powerpoint/2010/main" val="82365885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Full Method Comparison</a:t>
            </a:r>
            <a:endParaRPr lang="zh-CN" altLang="en-US" sz="3000" noProof="1">
              <a:sym typeface="+mn-ea"/>
            </a:endParaRPr>
          </a:p>
        </p:txBody>
      </p:sp>
      <p:pic>
        <p:nvPicPr>
          <p:cNvPr id="9" name="图片 8">
            <a:extLst>
              <a:ext uri="{FF2B5EF4-FFF2-40B4-BE49-F238E27FC236}">
                <a16:creationId xmlns:a16="http://schemas.microsoft.com/office/drawing/2014/main" id="{5E554164-7202-4997-9EA9-AE02B14920FF}"/>
              </a:ext>
            </a:extLst>
          </p:cNvPr>
          <p:cNvPicPr>
            <a:picLocks noChangeAspect="1"/>
          </p:cNvPicPr>
          <p:nvPr/>
        </p:nvPicPr>
        <p:blipFill>
          <a:blip r:embed="rId3"/>
          <a:stretch>
            <a:fillRect/>
          </a:stretch>
        </p:blipFill>
        <p:spPr>
          <a:xfrm>
            <a:off x="627063" y="1616321"/>
            <a:ext cx="11036740" cy="3786189"/>
          </a:xfrm>
          <a:prstGeom prst="rect">
            <a:avLst/>
          </a:prstGeom>
        </p:spPr>
      </p:pic>
    </p:spTree>
    <p:extLst>
      <p:ext uri="{BB962C8B-B14F-4D97-AF65-F5344CB8AC3E}">
        <p14:creationId xmlns:p14="http://schemas.microsoft.com/office/powerpoint/2010/main" val="242819503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3">
            <a:extLst>
              <a:ext uri="{FF2B5EF4-FFF2-40B4-BE49-F238E27FC236}">
                <a16:creationId xmlns:a16="http://schemas.microsoft.com/office/drawing/2014/main" id="{E94E6A8A-76A1-4D21-B81B-6A5264C0A6AE}"/>
              </a:ext>
            </a:extLst>
          </p:cNvPr>
          <p:cNvSpPr>
            <a:spLocks noGrp="1" noChangeArrowheads="1"/>
          </p:cNvSpPr>
          <p:nvPr>
            <p:ph type="title"/>
          </p:nvPr>
        </p:nvSpPr>
        <p:spPr>
          <a:xfrm>
            <a:off x="1831975" y="3402013"/>
            <a:ext cx="9910763" cy="1325562"/>
          </a:xfrm>
        </p:spPr>
        <p:txBody>
          <a:bodyPr>
            <a:normAutofit/>
          </a:bodyPr>
          <a:lstStyle/>
          <a:p>
            <a:r>
              <a:rPr lang="zh-CN" altLang="en-US" sz="4800" dirty="0"/>
              <a:t>Introduction</a:t>
            </a:r>
          </a:p>
        </p:txBody>
      </p:sp>
      <p:sp>
        <p:nvSpPr>
          <p:cNvPr id="7" name="椭圆 6">
            <a:extLst>
              <a:ext uri="{FF2B5EF4-FFF2-40B4-BE49-F238E27FC236}">
                <a16:creationId xmlns:a16="http://schemas.microsoft.com/office/drawing/2014/main" id="{A91FB0ED-5963-4C82-9345-D952B1593B61}"/>
              </a:ext>
            </a:extLst>
          </p:cNvPr>
          <p:cNvSpPr/>
          <p:nvPr/>
        </p:nvSpPr>
        <p:spPr>
          <a:xfrm>
            <a:off x="1014413" y="2130425"/>
            <a:ext cx="1109662" cy="110807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6600" i="1" noProof="1">
                <a:latin typeface="Rockwell" pitchFamily="18" charset="0"/>
              </a:rPr>
              <a:t>1</a:t>
            </a:r>
            <a:endParaRPr lang="zh-CN" altLang="en-US" sz="6600" i="1" noProof="1">
              <a:latin typeface="Rockwell" pitchFamily="18" charset="0"/>
            </a:endParaRPr>
          </a:p>
        </p:txBody>
      </p:sp>
      <p:sp>
        <p:nvSpPr>
          <p:cNvPr id="16" name="椭圆 15">
            <a:extLst>
              <a:ext uri="{FF2B5EF4-FFF2-40B4-BE49-F238E27FC236}">
                <a16:creationId xmlns:a16="http://schemas.microsoft.com/office/drawing/2014/main" id="{10CC69D9-5DC2-442D-A38C-E3B78A7649CA}"/>
              </a:ext>
            </a:extLst>
          </p:cNvPr>
          <p:cNvSpPr/>
          <p:nvPr/>
        </p:nvSpPr>
        <p:spPr>
          <a:xfrm>
            <a:off x="1082675" y="2198688"/>
            <a:ext cx="969963" cy="968375"/>
          </a:xfrm>
          <a:prstGeom prst="ellipse">
            <a:avLst/>
          </a:prstGeom>
          <a:no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Results</a:t>
            </a:r>
            <a:endParaRPr lang="zh-CN" altLang="en-US" sz="3000" noProof="1">
              <a:sym typeface="+mn-ea"/>
            </a:endParaRPr>
          </a:p>
        </p:txBody>
      </p:sp>
      <p:pic>
        <p:nvPicPr>
          <p:cNvPr id="5" name="图片 4">
            <a:extLst>
              <a:ext uri="{FF2B5EF4-FFF2-40B4-BE49-F238E27FC236}">
                <a16:creationId xmlns:a16="http://schemas.microsoft.com/office/drawing/2014/main" id="{D4B622C5-7072-4CE0-AF4F-6BA2623FCFC5}"/>
              </a:ext>
            </a:extLst>
          </p:cNvPr>
          <p:cNvPicPr>
            <a:picLocks noChangeAspect="1"/>
          </p:cNvPicPr>
          <p:nvPr/>
        </p:nvPicPr>
        <p:blipFill>
          <a:blip r:embed="rId3"/>
          <a:stretch>
            <a:fillRect/>
          </a:stretch>
        </p:blipFill>
        <p:spPr>
          <a:xfrm>
            <a:off x="627063" y="1616321"/>
            <a:ext cx="10838095" cy="4285714"/>
          </a:xfrm>
          <a:prstGeom prst="rect">
            <a:avLst/>
          </a:prstGeom>
        </p:spPr>
      </p:pic>
    </p:spTree>
    <p:extLst>
      <p:ext uri="{BB962C8B-B14F-4D97-AF65-F5344CB8AC3E}">
        <p14:creationId xmlns:p14="http://schemas.microsoft.com/office/powerpoint/2010/main" val="166663863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Results</a:t>
            </a:r>
            <a:endParaRPr lang="zh-CN" altLang="en-US" sz="3000" noProof="1">
              <a:sym typeface="+mn-ea"/>
            </a:endParaRPr>
          </a:p>
        </p:txBody>
      </p:sp>
      <p:pic>
        <p:nvPicPr>
          <p:cNvPr id="8" name="图片 7">
            <a:extLst>
              <a:ext uri="{FF2B5EF4-FFF2-40B4-BE49-F238E27FC236}">
                <a16:creationId xmlns:a16="http://schemas.microsoft.com/office/drawing/2014/main" id="{DBC9DD5B-0114-4075-ADB3-CA872CAB7B4A}"/>
              </a:ext>
            </a:extLst>
          </p:cNvPr>
          <p:cNvPicPr>
            <a:picLocks noChangeAspect="1"/>
          </p:cNvPicPr>
          <p:nvPr/>
        </p:nvPicPr>
        <p:blipFill>
          <a:blip r:embed="rId3"/>
          <a:stretch>
            <a:fillRect/>
          </a:stretch>
        </p:blipFill>
        <p:spPr>
          <a:xfrm>
            <a:off x="622301" y="1616321"/>
            <a:ext cx="10518280" cy="4718913"/>
          </a:xfrm>
          <a:prstGeom prst="rect">
            <a:avLst/>
          </a:prstGeom>
        </p:spPr>
      </p:pic>
    </p:spTree>
    <p:extLst>
      <p:ext uri="{BB962C8B-B14F-4D97-AF65-F5344CB8AC3E}">
        <p14:creationId xmlns:p14="http://schemas.microsoft.com/office/powerpoint/2010/main" val="138396358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Results</a:t>
            </a:r>
            <a:endParaRPr lang="zh-CN" altLang="en-US" sz="3000" noProof="1">
              <a:sym typeface="+mn-ea"/>
            </a:endParaRPr>
          </a:p>
        </p:txBody>
      </p:sp>
      <p:pic>
        <p:nvPicPr>
          <p:cNvPr id="3" name="图片 2">
            <a:extLst>
              <a:ext uri="{FF2B5EF4-FFF2-40B4-BE49-F238E27FC236}">
                <a16:creationId xmlns:a16="http://schemas.microsoft.com/office/drawing/2014/main" id="{F6CB9509-3F0F-4D81-8107-A617ACD1A6B0}"/>
              </a:ext>
            </a:extLst>
          </p:cNvPr>
          <p:cNvPicPr>
            <a:picLocks noChangeAspect="1"/>
          </p:cNvPicPr>
          <p:nvPr/>
        </p:nvPicPr>
        <p:blipFill>
          <a:blip r:embed="rId3"/>
          <a:stretch>
            <a:fillRect/>
          </a:stretch>
        </p:blipFill>
        <p:spPr>
          <a:xfrm>
            <a:off x="622301" y="1616321"/>
            <a:ext cx="8689479" cy="4719825"/>
          </a:xfrm>
          <a:prstGeom prst="rect">
            <a:avLst/>
          </a:prstGeom>
        </p:spPr>
      </p:pic>
    </p:spTree>
    <p:extLst>
      <p:ext uri="{BB962C8B-B14F-4D97-AF65-F5344CB8AC3E}">
        <p14:creationId xmlns:p14="http://schemas.microsoft.com/office/powerpoint/2010/main" val="36369793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3">
            <a:extLst>
              <a:ext uri="{FF2B5EF4-FFF2-40B4-BE49-F238E27FC236}">
                <a16:creationId xmlns:a16="http://schemas.microsoft.com/office/drawing/2014/main" id="{FCF2E717-3605-479C-8E17-0D6C7CF096DF}"/>
              </a:ext>
            </a:extLst>
          </p:cNvPr>
          <p:cNvSpPr>
            <a:spLocks noGrp="1" noChangeArrowheads="1"/>
          </p:cNvSpPr>
          <p:nvPr>
            <p:ph type="title"/>
          </p:nvPr>
        </p:nvSpPr>
        <p:spPr>
          <a:xfrm>
            <a:off x="1831975" y="3402013"/>
            <a:ext cx="9910763" cy="1325562"/>
          </a:xfrm>
        </p:spPr>
        <p:txBody>
          <a:bodyPr>
            <a:normAutofit/>
          </a:bodyPr>
          <a:lstStyle/>
          <a:p>
            <a:r>
              <a:rPr lang="en-US" altLang="zh-CN" sz="4800" dirty="0"/>
              <a:t>Conclusion</a:t>
            </a:r>
          </a:p>
        </p:txBody>
      </p:sp>
      <p:sp>
        <p:nvSpPr>
          <p:cNvPr id="7" name="椭圆 6">
            <a:extLst>
              <a:ext uri="{FF2B5EF4-FFF2-40B4-BE49-F238E27FC236}">
                <a16:creationId xmlns:a16="http://schemas.microsoft.com/office/drawing/2014/main" id="{B604CBF0-061A-4CC3-B57D-799E2C4493EE}"/>
              </a:ext>
            </a:extLst>
          </p:cNvPr>
          <p:cNvSpPr/>
          <p:nvPr/>
        </p:nvSpPr>
        <p:spPr>
          <a:xfrm>
            <a:off x="1014413" y="2130425"/>
            <a:ext cx="1109662" cy="110807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6600" i="1" noProof="1">
                <a:latin typeface="Rockwell" pitchFamily="18" charset="0"/>
              </a:rPr>
              <a:t>4</a:t>
            </a:r>
          </a:p>
        </p:txBody>
      </p:sp>
      <p:sp>
        <p:nvSpPr>
          <p:cNvPr id="16" name="椭圆 15">
            <a:extLst>
              <a:ext uri="{FF2B5EF4-FFF2-40B4-BE49-F238E27FC236}">
                <a16:creationId xmlns:a16="http://schemas.microsoft.com/office/drawing/2014/main" id="{8E678945-D94E-4AF4-939E-7435094DF00E}"/>
              </a:ext>
            </a:extLst>
          </p:cNvPr>
          <p:cNvSpPr/>
          <p:nvPr/>
        </p:nvSpPr>
        <p:spPr>
          <a:xfrm>
            <a:off x="1082675" y="2198688"/>
            <a:ext cx="969963" cy="968375"/>
          </a:xfrm>
          <a:prstGeom prst="ellipse">
            <a:avLst/>
          </a:prstGeom>
          <a:no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内容占位符 1">
            <a:extLst>
              <a:ext uri="{FF2B5EF4-FFF2-40B4-BE49-F238E27FC236}">
                <a16:creationId xmlns:a16="http://schemas.microsoft.com/office/drawing/2014/main" id="{43113CFF-F9CD-4692-B656-B0E3B4615197}"/>
              </a:ext>
            </a:extLst>
          </p:cNvPr>
          <p:cNvSpPr>
            <a:spLocks noGrp="1" noChangeArrowheads="1"/>
          </p:cNvSpPr>
          <p:nvPr>
            <p:ph idx="1"/>
          </p:nvPr>
        </p:nvSpPr>
        <p:spPr>
          <a:xfrm>
            <a:off x="538163" y="1533525"/>
            <a:ext cx="11123612"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This paper addresses the problem of </a:t>
            </a:r>
            <a:r>
              <a:rPr lang="en-US" altLang="zh-CN" sz="2000" b="1" dirty="0">
                <a:latin typeface="等线" panose="02010600030101010101" pitchFamily="2" charset="-122"/>
                <a:ea typeface="等线" panose="02010600030101010101" pitchFamily="2" charset="-122"/>
              </a:rPr>
              <a:t>large-scale instance segmentation</a:t>
            </a:r>
            <a:r>
              <a:rPr lang="en-US" altLang="zh-CN" sz="2000" dirty="0">
                <a:latin typeface="等线" panose="02010600030101010101" pitchFamily="2" charset="-122"/>
                <a:ea typeface="等线" panose="02010600030101010101" pitchFamily="2" charset="-122"/>
              </a:rPr>
              <a:t> by formulating a partially supervised learning paradigm in which only a subset of classes have instance masks during training while the rest have box annotations.</a:t>
            </a:r>
          </a:p>
          <a:p>
            <a:pPr defTabSz="685800">
              <a:lnSpc>
                <a:spcPct val="110000"/>
              </a:lnSpc>
            </a:pPr>
            <a:r>
              <a:rPr lang="en-US" altLang="zh-CN" sz="2000" dirty="0">
                <a:latin typeface="等线" panose="02010600030101010101" pitchFamily="2" charset="-122"/>
                <a:ea typeface="等线" panose="02010600030101010101" pitchFamily="2" charset="-122"/>
              </a:rPr>
              <a:t>We propose a novel transfer learning approach, where a learned </a:t>
            </a:r>
            <a:r>
              <a:rPr lang="en-US" altLang="zh-CN" sz="2000" b="1" dirty="0">
                <a:latin typeface="等线" panose="02010600030101010101" pitchFamily="2" charset="-122"/>
                <a:ea typeface="等线" panose="02010600030101010101" pitchFamily="2" charset="-122"/>
              </a:rPr>
              <a:t>weight transfer function</a:t>
            </a:r>
            <a:r>
              <a:rPr lang="en-US" altLang="zh-CN" sz="2000" dirty="0">
                <a:latin typeface="等线" panose="02010600030101010101" pitchFamily="2" charset="-122"/>
                <a:ea typeface="等线" panose="02010600030101010101" pitchFamily="2" charset="-122"/>
              </a:rPr>
              <a:t> predicts how each class should be segmented based on parameters learned for detecting bounding boxes. Experimental results on the COCO dataset demonstrate that our method greatly improves the generalization of mask prediction to categories without mask training data.</a:t>
            </a:r>
          </a:p>
          <a:p>
            <a:pPr defTabSz="685800">
              <a:lnSpc>
                <a:spcPct val="110000"/>
              </a:lnSpc>
            </a:pPr>
            <a:r>
              <a:rPr lang="en-US" altLang="zh-CN" sz="2000" dirty="0">
                <a:latin typeface="等线" panose="02010600030101010101" pitchFamily="2" charset="-122"/>
                <a:ea typeface="等线" panose="02010600030101010101" pitchFamily="2" charset="-122"/>
              </a:rPr>
              <a:t>Using our approach, we build a large-scale instance segmentation model over 3000 classes in the Visual Genome dataset. The qualitative results are encouraging and illustrate an exciting new research direction into large-scale instance segmentation.</a:t>
            </a:r>
          </a:p>
        </p:txBody>
      </p:sp>
      <p:sp>
        <p:nvSpPr>
          <p:cNvPr id="66562" name="标题 2">
            <a:extLst>
              <a:ext uri="{FF2B5EF4-FFF2-40B4-BE49-F238E27FC236}">
                <a16:creationId xmlns:a16="http://schemas.microsoft.com/office/drawing/2014/main" id="{7067D969-B9EC-4160-A308-1A00B5567A05}"/>
              </a:ext>
            </a:extLst>
          </p:cNvPr>
          <p:cNvSpPr>
            <a:spLocks noGrp="1" noChangeArrowheads="1"/>
          </p:cNvSpPr>
          <p:nvPr>
            <p:ph type="title"/>
          </p:nvPr>
        </p:nvSpPr>
        <p:spPr>
          <a:xfrm>
            <a:off x="627063" y="722313"/>
            <a:ext cx="11034712" cy="688975"/>
          </a:xfrm>
        </p:spPr>
        <p:txBody>
          <a:bodyPr/>
          <a:lstStyle/>
          <a:p>
            <a:r>
              <a:rPr lang="en-US" altLang="zh-CN" sz="3000" dirty="0">
                <a:ea typeface="宋体" panose="02010600030101010101" pitchFamily="2" charset="-122"/>
              </a:rPr>
              <a:t>Conclusion</a:t>
            </a: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a:extLst>
              <a:ext uri="{FF2B5EF4-FFF2-40B4-BE49-F238E27FC236}">
                <a16:creationId xmlns:a16="http://schemas.microsoft.com/office/drawing/2014/main" id="{F0A74BE6-574F-4B5A-8F6A-D5B2E747BE94}"/>
              </a:ext>
            </a:extLst>
          </p:cNvPr>
          <p:cNvSpPr>
            <a:spLocks noGrp="1" noChangeArrowheads="1"/>
          </p:cNvSpPr>
          <p:nvPr>
            <p:ph type="ctrTitle"/>
          </p:nvPr>
        </p:nvSpPr>
        <p:spPr>
          <a:xfrm>
            <a:off x="631825" y="3146425"/>
            <a:ext cx="9615488" cy="1370013"/>
          </a:xfrm>
        </p:spPr>
        <p:txBody>
          <a:bodyPr/>
          <a:lstStyle/>
          <a:p>
            <a:r>
              <a:rPr lang="en-US" altLang="zh-CN" sz="4800" dirty="0"/>
              <a:t>Thank you for listening</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Scene Understanding Tasks</a:t>
            </a:r>
            <a:endParaRPr lang="zh-CN" altLang="en-US" sz="3000" noProof="1">
              <a:sym typeface="+mn-ea"/>
            </a:endParaRPr>
          </a:p>
        </p:txBody>
      </p:sp>
      <p:pic>
        <p:nvPicPr>
          <p:cNvPr id="11" name="内容占位符 5">
            <a:extLst>
              <a:ext uri="{FF2B5EF4-FFF2-40B4-BE49-F238E27FC236}">
                <a16:creationId xmlns:a16="http://schemas.microsoft.com/office/drawing/2014/main" id="{1F928FBF-E651-43C7-AD8E-8CC140F45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38165" y="1533380"/>
            <a:ext cx="6861486"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Motivation</a:t>
            </a:r>
            <a:endParaRPr lang="zh-CN" altLang="en-US" sz="3000" noProof="1">
              <a:sym typeface="+mn-ea"/>
            </a:endParaRPr>
          </a:p>
        </p:txBody>
      </p:sp>
      <p:sp>
        <p:nvSpPr>
          <p:cNvPr id="10242" name="内容占位符 2">
            <a:extLst>
              <a:ext uri="{FF2B5EF4-FFF2-40B4-BE49-F238E27FC236}">
                <a16:creationId xmlns:a16="http://schemas.microsoft.com/office/drawing/2014/main" id="{EBD12E84-39D2-47FD-AAB2-66FD70029073}"/>
              </a:ext>
            </a:extLst>
          </p:cNvPr>
          <p:cNvSpPr>
            <a:spLocks noGrp="1" noChangeArrowheads="1"/>
          </p:cNvSpPr>
          <p:nvPr>
            <p:ph idx="1"/>
          </p:nvPr>
        </p:nvSpPr>
        <p:spPr>
          <a:xfrm>
            <a:off x="538163" y="1533525"/>
            <a:ext cx="11123612"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Typical instance segmentation systems are restricted to a narrow slice of the vast visual world that includes only around 100 object categories.</a:t>
            </a:r>
          </a:p>
          <a:p>
            <a:pPr defTabSz="685800">
              <a:lnSpc>
                <a:spcPct val="110000"/>
              </a:lnSpc>
            </a:pPr>
            <a:r>
              <a:rPr lang="en-US" altLang="zh-CN" sz="2000" dirty="0">
                <a:latin typeface="等线" panose="02010600030101010101" pitchFamily="2" charset="-122"/>
                <a:ea typeface="等线" panose="02010600030101010101" pitchFamily="2" charset="-122"/>
              </a:rPr>
              <a:t>A principle reason for this limitation is that state-of-the-art instance segmentation algorithms require strong supervision and such supervision may be limited and expensive to collect for new categories. By comparison, bounding box annotations are more abundant and less expensive.</a:t>
            </a:r>
          </a:p>
          <a:p>
            <a:pPr defTabSz="685800">
              <a:lnSpc>
                <a:spcPct val="110000"/>
              </a:lnSpc>
            </a:pPr>
            <a:r>
              <a:rPr lang="en-US" altLang="zh-CN" sz="2000" dirty="0">
                <a:latin typeface="等线" panose="02010600030101010101" pitchFamily="2" charset="-122"/>
                <a:ea typeface="等线" panose="02010600030101010101" pitchFamily="2" charset="-122"/>
              </a:rPr>
              <a:t>This fact raises a question: </a:t>
            </a:r>
            <a:r>
              <a:rPr lang="en-US" altLang="zh-CN" sz="2000" b="1" dirty="0">
                <a:latin typeface="等线" panose="02010600030101010101" pitchFamily="2" charset="-122"/>
                <a:ea typeface="等线" panose="02010600030101010101" pitchFamily="2" charset="-122"/>
              </a:rPr>
              <a:t>Is it possible to train high quality instance segmentation models without complete instance segmentation annotations for all categories?</a:t>
            </a:r>
          </a:p>
          <a:p>
            <a:pPr defTabSz="685800">
              <a:lnSpc>
                <a:spcPct val="110000"/>
              </a:lnSpc>
            </a:pPr>
            <a:r>
              <a:rPr lang="en-US" altLang="zh-CN" sz="2000" dirty="0">
                <a:latin typeface="等线" panose="02010600030101010101" pitchFamily="2" charset="-122"/>
                <a:ea typeface="等线" panose="02010600030101010101" pitchFamily="2" charset="-122"/>
              </a:rPr>
              <a:t>With this motivation, our paper introduces a new partially supervised instance segmentation task and proposes a novel transfer learning method to address it.</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1891631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Weakly Supervised Segmentation</a:t>
            </a:r>
            <a:endParaRPr lang="zh-CN" altLang="en-US" sz="3000" noProof="1">
              <a:sym typeface="+mn-ea"/>
            </a:endParaRPr>
          </a:p>
        </p:txBody>
      </p:sp>
      <p:sp>
        <p:nvSpPr>
          <p:cNvPr id="5" name="内容占位符 5">
            <a:extLst>
              <a:ext uri="{FF2B5EF4-FFF2-40B4-BE49-F238E27FC236}">
                <a16:creationId xmlns:a16="http://schemas.microsoft.com/office/drawing/2014/main" id="{8A1335DC-C852-416D-A8F2-FA2502ED765D}"/>
              </a:ext>
            </a:extLst>
          </p:cNvPr>
          <p:cNvSpPr>
            <a:spLocks noGrp="1" noChangeArrowheads="1"/>
          </p:cNvSpPr>
          <p:nvPr>
            <p:ph idx="1"/>
          </p:nvPr>
        </p:nvSpPr>
        <p:spPr>
          <a:xfrm>
            <a:off x="5364903" y="1619250"/>
            <a:ext cx="6293698" cy="460375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We formulate the partially supervised instance segmentation task as follows:</a:t>
            </a:r>
          </a:p>
          <a:p>
            <a:pPr defTabSz="685800">
              <a:lnSpc>
                <a:spcPct val="110000"/>
              </a:lnSpc>
            </a:pPr>
            <a:r>
              <a:rPr lang="en-US" altLang="zh-CN" sz="2000" dirty="0">
                <a:latin typeface="等线" panose="02010600030101010101" pitchFamily="2" charset="-122"/>
                <a:ea typeface="等线" panose="02010600030101010101" pitchFamily="2" charset="-122"/>
              </a:rPr>
              <a:t>(1) Given a set of categories of interest, a small subset has instance mask annotations, while the other categories have only bounding box annotations;</a:t>
            </a:r>
          </a:p>
          <a:p>
            <a:pPr defTabSz="685800">
              <a:lnSpc>
                <a:spcPct val="110000"/>
              </a:lnSpc>
            </a:pPr>
            <a:r>
              <a:rPr lang="en-US" altLang="zh-CN" sz="2000" dirty="0">
                <a:latin typeface="等线" panose="02010600030101010101" pitchFamily="2" charset="-122"/>
                <a:ea typeface="等线" panose="02010600030101010101" pitchFamily="2" charset="-122"/>
              </a:rPr>
              <a:t>(2) The instance segmentation algorithm should utilize this data to fit a model that can segment instances of all object categories in the set of interest. The training data is a mixture of strongly annotated examples (those with masks) and weakly annotated examples (those with only boxes).</a:t>
            </a:r>
            <a:endParaRPr lang="zh-CN" altLang="en-US" sz="2000"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1D5179B8-6E24-4DD4-860D-F904F12363DE}"/>
              </a:ext>
            </a:extLst>
          </p:cNvPr>
          <p:cNvPicPr>
            <a:picLocks noChangeAspect="1"/>
          </p:cNvPicPr>
          <p:nvPr/>
        </p:nvPicPr>
        <p:blipFill>
          <a:blip r:embed="rId3"/>
          <a:stretch>
            <a:fillRect/>
          </a:stretch>
        </p:blipFill>
        <p:spPr>
          <a:xfrm>
            <a:off x="627063" y="1619250"/>
            <a:ext cx="4737839" cy="4603750"/>
          </a:xfrm>
          <a:prstGeom prst="rect">
            <a:avLst/>
          </a:prstGeom>
        </p:spPr>
      </p:pic>
    </p:spTree>
    <p:extLst>
      <p:ext uri="{BB962C8B-B14F-4D97-AF65-F5344CB8AC3E}">
        <p14:creationId xmlns:p14="http://schemas.microsoft.com/office/powerpoint/2010/main" val="333168396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Related Work</a:t>
            </a:r>
            <a:endParaRPr lang="zh-CN" altLang="en-US" sz="3000" noProof="1">
              <a:sym typeface="+mn-ea"/>
            </a:endParaRPr>
          </a:p>
        </p:txBody>
      </p:sp>
      <p:sp>
        <p:nvSpPr>
          <p:cNvPr id="9" name="内容占位符 1">
            <a:extLst>
              <a:ext uri="{FF2B5EF4-FFF2-40B4-BE49-F238E27FC236}">
                <a16:creationId xmlns:a16="http://schemas.microsoft.com/office/drawing/2014/main" id="{4E814F75-8AB6-4FEB-9FE5-BB6D8DA8522C}"/>
              </a:ext>
            </a:extLst>
          </p:cNvPr>
          <p:cNvSpPr>
            <a:spLocks noGrp="1" noChangeArrowheads="1"/>
          </p:cNvSpPr>
          <p:nvPr>
            <p:ph idx="1"/>
          </p:nvPr>
        </p:nvSpPr>
        <p:spPr>
          <a:xfrm>
            <a:off x="4198491" y="1533525"/>
            <a:ext cx="7463284" cy="4838700"/>
          </a:xfrm>
        </p:spPr>
        <p:txBody>
          <a:bodyPr/>
          <a:lstStyle/>
          <a:p>
            <a:pPr defTabSz="685800">
              <a:lnSpc>
                <a:spcPct val="110000"/>
              </a:lnSpc>
            </a:pPr>
            <a:r>
              <a:rPr lang="en-US" altLang="zh-CN" sz="2000" dirty="0">
                <a:latin typeface="等线" panose="02010600030101010101" pitchFamily="2" charset="-122"/>
                <a:ea typeface="等线" panose="02010600030101010101" pitchFamily="2" charset="-122"/>
              </a:rPr>
              <a:t>Prior work trains semantic segmentation models from weak supervision. Image-level labels and object size constraints are used in [30], while other methods [29][4] use boxes as supervision. Point supervision and </a:t>
            </a:r>
            <a:r>
              <a:rPr lang="en-US" altLang="zh-CN" sz="2000" dirty="0" err="1">
                <a:latin typeface="等线" panose="02010600030101010101" pitchFamily="2" charset="-122"/>
                <a:ea typeface="等线" panose="02010600030101010101" pitchFamily="2" charset="-122"/>
              </a:rPr>
              <a:t>objectness</a:t>
            </a:r>
            <a:r>
              <a:rPr lang="en-US" altLang="zh-CN" sz="2000" dirty="0">
                <a:latin typeface="等线" panose="02010600030101010101" pitchFamily="2" charset="-122"/>
                <a:ea typeface="等线" panose="02010600030101010101" pitchFamily="2" charset="-122"/>
              </a:rPr>
              <a:t> potentials are used in [3].</a:t>
            </a:r>
          </a:p>
          <a:p>
            <a:pPr defTabSz="685800">
              <a:lnSpc>
                <a:spcPct val="110000"/>
              </a:lnSpc>
            </a:pPr>
            <a:r>
              <a:rPr lang="en-US" altLang="zh-CN" sz="2000" dirty="0">
                <a:latin typeface="等线" panose="02010600030101010101" pitchFamily="2" charset="-122"/>
                <a:ea typeface="等线" panose="02010600030101010101" pitchFamily="2" charset="-122"/>
              </a:rPr>
              <a:t>Most work in this area addresses only semantic segmentation (not instance segmentation), treats each class independently. Weakly supervised instance segmentation is addressed in [18] by training an instance segmentation model over the bottom-up </a:t>
            </a:r>
            <a:r>
              <a:rPr lang="en-US" altLang="zh-CN" sz="2000" b="1" dirty="0" err="1">
                <a:latin typeface="等线" panose="02010600030101010101" pitchFamily="2" charset="-122"/>
                <a:ea typeface="等线" panose="02010600030101010101" pitchFamily="2" charset="-122"/>
              </a:rPr>
              <a:t>GrabCut</a:t>
            </a:r>
            <a:r>
              <a:rPr lang="en-US" altLang="zh-CN" sz="2000" dirty="0">
                <a:latin typeface="等线" panose="02010600030101010101" pitchFamily="2" charset="-122"/>
                <a:ea typeface="等线" panose="02010600030101010101" pitchFamily="2" charset="-122"/>
              </a:rPr>
              <a:t> [35] foreground segmentation results from the bounding boxes.</a:t>
            </a:r>
          </a:p>
        </p:txBody>
      </p:sp>
      <p:pic>
        <p:nvPicPr>
          <p:cNvPr id="11" name="图片 10">
            <a:extLst>
              <a:ext uri="{FF2B5EF4-FFF2-40B4-BE49-F238E27FC236}">
                <a16:creationId xmlns:a16="http://schemas.microsoft.com/office/drawing/2014/main" id="{AC2CA0D5-9E06-4973-8B8B-8A5006D07211}"/>
              </a:ext>
            </a:extLst>
          </p:cNvPr>
          <p:cNvPicPr>
            <a:picLocks noChangeAspect="1"/>
          </p:cNvPicPr>
          <p:nvPr/>
        </p:nvPicPr>
        <p:blipFill>
          <a:blip r:embed="rId3"/>
          <a:stretch>
            <a:fillRect/>
          </a:stretch>
        </p:blipFill>
        <p:spPr>
          <a:xfrm>
            <a:off x="627062" y="3562108"/>
            <a:ext cx="3571429" cy="2695238"/>
          </a:xfrm>
          <a:prstGeom prst="rect">
            <a:avLst/>
          </a:prstGeom>
        </p:spPr>
      </p:pic>
      <p:pic>
        <p:nvPicPr>
          <p:cNvPr id="12" name="图片 11">
            <a:extLst>
              <a:ext uri="{FF2B5EF4-FFF2-40B4-BE49-F238E27FC236}">
                <a16:creationId xmlns:a16="http://schemas.microsoft.com/office/drawing/2014/main" id="{E3B56A6F-470D-4BDF-8A08-C4F1D7E25409}"/>
              </a:ext>
            </a:extLst>
          </p:cNvPr>
          <p:cNvPicPr>
            <a:picLocks noChangeAspect="1"/>
          </p:cNvPicPr>
          <p:nvPr/>
        </p:nvPicPr>
        <p:blipFill>
          <a:blip r:embed="rId4"/>
          <a:stretch>
            <a:fillRect/>
          </a:stretch>
        </p:blipFill>
        <p:spPr>
          <a:xfrm>
            <a:off x="627062" y="1619250"/>
            <a:ext cx="2857143" cy="971429"/>
          </a:xfrm>
          <a:prstGeom prst="rect">
            <a:avLst/>
          </a:prstGeom>
        </p:spPr>
      </p:pic>
      <p:pic>
        <p:nvPicPr>
          <p:cNvPr id="13" name="图片 12">
            <a:extLst>
              <a:ext uri="{FF2B5EF4-FFF2-40B4-BE49-F238E27FC236}">
                <a16:creationId xmlns:a16="http://schemas.microsoft.com/office/drawing/2014/main" id="{E856B976-C07E-4714-98A0-2C6B8FE0C0DB}"/>
              </a:ext>
            </a:extLst>
          </p:cNvPr>
          <p:cNvPicPr>
            <a:picLocks noChangeAspect="1"/>
          </p:cNvPicPr>
          <p:nvPr/>
        </p:nvPicPr>
        <p:blipFill>
          <a:blip r:embed="rId5"/>
          <a:stretch>
            <a:fillRect/>
          </a:stretch>
        </p:blipFill>
        <p:spPr>
          <a:xfrm>
            <a:off x="627062" y="2590679"/>
            <a:ext cx="2485714" cy="971429"/>
          </a:xfrm>
          <a:prstGeom prst="rect">
            <a:avLst/>
          </a:prstGeom>
        </p:spPr>
      </p:pic>
    </p:spTree>
    <p:extLst>
      <p:ext uri="{BB962C8B-B14F-4D97-AF65-F5344CB8AC3E}">
        <p14:creationId xmlns:p14="http://schemas.microsoft.com/office/powerpoint/2010/main" val="425807258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3">
            <a:extLst>
              <a:ext uri="{FF2B5EF4-FFF2-40B4-BE49-F238E27FC236}">
                <a16:creationId xmlns:a16="http://schemas.microsoft.com/office/drawing/2014/main" id="{6D9C8A48-0184-4E7A-929F-6C37F88FCF57}"/>
              </a:ext>
            </a:extLst>
          </p:cNvPr>
          <p:cNvSpPr>
            <a:spLocks noGrp="1" noChangeArrowheads="1"/>
          </p:cNvSpPr>
          <p:nvPr>
            <p:ph type="title"/>
          </p:nvPr>
        </p:nvSpPr>
        <p:spPr>
          <a:xfrm>
            <a:off x="627063" y="650875"/>
            <a:ext cx="11034712" cy="688975"/>
          </a:xfrm>
        </p:spPr>
        <p:txBody>
          <a:bodyPr/>
          <a:lstStyle/>
          <a:p>
            <a:r>
              <a:rPr lang="en-US" altLang="zh-CN" sz="3000" dirty="0"/>
              <a:t>Mask R-CNN</a:t>
            </a:r>
            <a:endParaRPr lang="zh-CN" altLang="en-US" sz="3000" dirty="0"/>
          </a:p>
        </p:txBody>
      </p:sp>
      <p:pic>
        <p:nvPicPr>
          <p:cNvPr id="3" name="图片 2">
            <a:extLst>
              <a:ext uri="{FF2B5EF4-FFF2-40B4-BE49-F238E27FC236}">
                <a16:creationId xmlns:a16="http://schemas.microsoft.com/office/drawing/2014/main" id="{0D0C3E4B-1D83-4F3A-95F1-0AF98E6D2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63" y="1616321"/>
            <a:ext cx="5468937" cy="3895533"/>
          </a:xfrm>
          <a:prstGeom prst="rect">
            <a:avLst/>
          </a:prstGeom>
        </p:spPr>
      </p:pic>
      <p:sp>
        <p:nvSpPr>
          <p:cNvPr id="9" name="内容占位符 5">
            <a:extLst>
              <a:ext uri="{FF2B5EF4-FFF2-40B4-BE49-F238E27FC236}">
                <a16:creationId xmlns:a16="http://schemas.microsoft.com/office/drawing/2014/main" id="{7D39C2F9-D8AD-41DA-82BD-8D71671BD18B}"/>
              </a:ext>
            </a:extLst>
          </p:cNvPr>
          <p:cNvSpPr txBox="1">
            <a:spLocks noChangeArrowheads="1"/>
          </p:cNvSpPr>
          <p:nvPr/>
        </p:nvSpPr>
        <p:spPr bwMode="auto">
          <a:xfrm>
            <a:off x="6096000" y="1619249"/>
            <a:ext cx="55626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10000"/>
              </a:lnSpc>
            </a:pPr>
            <a:r>
              <a:rPr lang="en-US" altLang="zh-CN" sz="2000" dirty="0">
                <a:latin typeface="等线" panose="02010600030101010101" pitchFamily="2" charset="-122"/>
                <a:ea typeface="等线" panose="02010600030101010101" pitchFamily="2" charset="-122"/>
              </a:rPr>
              <a:t>We propose a novel transfer learning approach built on Mask R-CNN.</a:t>
            </a:r>
            <a:r>
              <a:rPr lang="zh-CN" altLang="en-US" sz="2000" dirty="0">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Mask R-CNN is well-suited to our task because it decomposes the instance segmentation problem into the subtasks of bounding box object detection and mask prediction.</a:t>
            </a:r>
          </a:p>
          <a:p>
            <a:pPr defTabSz="685800">
              <a:lnSpc>
                <a:spcPct val="110000"/>
              </a:lnSpc>
            </a:pPr>
            <a:r>
              <a:rPr lang="en-US" altLang="zh-CN" sz="2000" dirty="0">
                <a:latin typeface="等线" panose="02010600030101010101" pitchFamily="2" charset="-122"/>
                <a:ea typeface="等线" panose="02010600030101010101" pitchFamily="2" charset="-122"/>
              </a:rPr>
              <a:t>These subtasks are handled by dedicated network ‘heads’ that are trained jointly. Once trained, the parameters of the bounding box head encode an embedding of each object category that enables the transfer of visual information for that category to the partially supervised mask head.</a:t>
            </a:r>
            <a:endParaRPr lang="zh-CN" altLang="en-US" sz="2000" dirty="0">
              <a:latin typeface="等线" panose="02010600030101010101" pitchFamily="2" charset="-122"/>
              <a:ea typeface="等线" panose="02010600030101010101" pitchFamily="2" charset="-122"/>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3">
            <a:extLst>
              <a:ext uri="{FF2B5EF4-FFF2-40B4-BE49-F238E27FC236}">
                <a16:creationId xmlns:a16="http://schemas.microsoft.com/office/drawing/2014/main" id="{999FFC38-2D6D-4E59-B41B-D06C1D1DE93C}"/>
              </a:ext>
            </a:extLst>
          </p:cNvPr>
          <p:cNvSpPr>
            <a:spLocks noGrp="1" noChangeArrowheads="1"/>
          </p:cNvSpPr>
          <p:nvPr>
            <p:ph type="title"/>
          </p:nvPr>
        </p:nvSpPr>
        <p:spPr>
          <a:xfrm>
            <a:off x="1831975" y="3402013"/>
            <a:ext cx="9910763" cy="1325562"/>
          </a:xfrm>
        </p:spPr>
        <p:txBody>
          <a:bodyPr>
            <a:normAutofit/>
          </a:bodyPr>
          <a:lstStyle/>
          <a:p>
            <a:r>
              <a:rPr lang="zh-CN" altLang="en-US" sz="4800" dirty="0"/>
              <a:t>Proposed Method</a:t>
            </a:r>
          </a:p>
        </p:txBody>
      </p:sp>
      <p:sp>
        <p:nvSpPr>
          <p:cNvPr id="7" name="椭圆 6">
            <a:extLst>
              <a:ext uri="{FF2B5EF4-FFF2-40B4-BE49-F238E27FC236}">
                <a16:creationId xmlns:a16="http://schemas.microsoft.com/office/drawing/2014/main" id="{D03EB15C-174F-49A3-9E5F-317DA1A25F35}"/>
              </a:ext>
            </a:extLst>
          </p:cNvPr>
          <p:cNvSpPr/>
          <p:nvPr/>
        </p:nvSpPr>
        <p:spPr>
          <a:xfrm>
            <a:off x="1014413" y="2130425"/>
            <a:ext cx="1109662" cy="1108075"/>
          </a:xfrm>
          <a:prstGeom prst="ellipse">
            <a:avLst/>
          </a:prstGeom>
          <a:solidFill>
            <a:srgbClr val="364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6600" i="1" noProof="1">
                <a:latin typeface="Rockwell" pitchFamily="18" charset="0"/>
              </a:rPr>
              <a:t>2</a:t>
            </a:r>
          </a:p>
        </p:txBody>
      </p:sp>
      <p:sp>
        <p:nvSpPr>
          <p:cNvPr id="16" name="椭圆 15">
            <a:extLst>
              <a:ext uri="{FF2B5EF4-FFF2-40B4-BE49-F238E27FC236}">
                <a16:creationId xmlns:a16="http://schemas.microsoft.com/office/drawing/2014/main" id="{3E00A454-02B7-46F8-918A-338C22883E00}"/>
              </a:ext>
            </a:extLst>
          </p:cNvPr>
          <p:cNvSpPr/>
          <p:nvPr/>
        </p:nvSpPr>
        <p:spPr>
          <a:xfrm>
            <a:off x="1082675" y="2198688"/>
            <a:ext cx="969963" cy="968375"/>
          </a:xfrm>
          <a:prstGeom prst="ellipse">
            <a:avLst/>
          </a:prstGeom>
          <a:no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4623-8B67-44F9-BA19-D73313846DBC}"/>
              </a:ext>
            </a:extLst>
          </p:cNvPr>
          <p:cNvSpPr>
            <a:spLocks noGrp="1"/>
          </p:cNvSpPr>
          <p:nvPr>
            <p:ph type="title"/>
          </p:nvPr>
        </p:nvSpPr>
        <p:spPr>
          <a:xfrm>
            <a:off x="627063" y="635000"/>
            <a:ext cx="11034712" cy="688975"/>
          </a:xfrm>
        </p:spPr>
        <p:txBody>
          <a:bodyPr rtlCol="0">
            <a:normAutofit/>
          </a:bodyPr>
          <a:lstStyle/>
          <a:p>
            <a:pPr fontAlgn="auto"/>
            <a:r>
              <a:rPr lang="en-US" altLang="zh-CN" sz="3000" noProof="1">
                <a:sym typeface="+mn-ea"/>
              </a:rPr>
              <a:t>Overall Architecture</a:t>
            </a:r>
            <a:endParaRPr lang="zh-CN" altLang="en-US" sz="3000" noProof="1">
              <a:sym typeface="+mn-ea"/>
            </a:endParaRPr>
          </a:p>
        </p:txBody>
      </p:sp>
      <p:pic>
        <p:nvPicPr>
          <p:cNvPr id="8" name="内容占位符 5">
            <a:extLst>
              <a:ext uri="{FF2B5EF4-FFF2-40B4-BE49-F238E27FC236}">
                <a16:creationId xmlns:a16="http://schemas.microsoft.com/office/drawing/2014/main" id="{296DA0FD-217A-4B1A-BEBF-9EB760D186F4}"/>
              </a:ext>
            </a:extLst>
          </p:cNvPr>
          <p:cNvPicPr>
            <a:picLocks noGrp="1" noChangeAspect="1"/>
          </p:cNvPicPr>
          <p:nvPr>
            <p:ph idx="1"/>
          </p:nvPr>
        </p:nvPicPr>
        <p:blipFill>
          <a:blip r:embed="rId3"/>
          <a:stretch>
            <a:fillRect/>
          </a:stretch>
        </p:blipFill>
        <p:spPr>
          <a:xfrm>
            <a:off x="627063" y="1616321"/>
            <a:ext cx="10937874" cy="4307641"/>
          </a:xfrm>
          <a:prstGeom prst="rect">
            <a:avLst/>
          </a:prstGeom>
        </p:spPr>
      </p:pic>
    </p:spTree>
    <p:extLst>
      <p:ext uri="{BB962C8B-B14F-4D97-AF65-F5344CB8AC3E}">
        <p14:creationId xmlns:p14="http://schemas.microsoft.com/office/powerpoint/2010/main" val="943534383"/>
      </p:ext>
    </p:extLst>
  </p:cSld>
  <p:clrMapOvr>
    <a:masterClrMapping/>
  </p:clrMapOvr>
  <p:transition spd="med">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2386</TotalTime>
  <Words>1141</Words>
  <Application>Microsoft Office PowerPoint</Application>
  <PresentationFormat>宽屏</PresentationFormat>
  <Paragraphs>58</Paragraphs>
  <Slides>25</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微软雅黑</vt:lpstr>
      <vt:lpstr>Arial</vt:lpstr>
      <vt:lpstr>Calibri</vt:lpstr>
      <vt:lpstr>Calibri Light</vt:lpstr>
      <vt:lpstr>Rockwell</vt:lpstr>
      <vt:lpstr>Office 主题</vt:lpstr>
      <vt:lpstr>Learning to Segment Every Thing  Ronghang Hu, Piotr Dollar, Kaiming He, Trevor Darrell, Ross Girshick BAIR, UC Berkeley  Facebook AI Research (FAIR)  CVPR, 2018</vt:lpstr>
      <vt:lpstr>Introduction</vt:lpstr>
      <vt:lpstr>Scene Understanding Tasks</vt:lpstr>
      <vt:lpstr>Motivation</vt:lpstr>
      <vt:lpstr>Weakly Supervised Segmentation</vt:lpstr>
      <vt:lpstr>Related Work</vt:lpstr>
      <vt:lpstr>Mask R-CNN</vt:lpstr>
      <vt:lpstr>Proposed Method</vt:lpstr>
      <vt:lpstr>Overall Architecture</vt:lpstr>
      <vt:lpstr>Weight Transfer Function </vt:lpstr>
      <vt:lpstr>Weight Transfer Function </vt:lpstr>
      <vt:lpstr>Training</vt:lpstr>
      <vt:lpstr>Stage-wise Training</vt:lpstr>
      <vt:lpstr>End-to-end Joint Training</vt:lpstr>
      <vt:lpstr>Fused FCN+MLP Mask Head</vt:lpstr>
      <vt:lpstr>Experiments</vt:lpstr>
      <vt:lpstr>Ablation on Weight Transfer Function</vt:lpstr>
      <vt:lpstr>More Ablation</vt:lpstr>
      <vt:lpstr>Full Method Comparison</vt:lpstr>
      <vt:lpstr>Results</vt:lpstr>
      <vt:lpstr>Results</vt:lpstr>
      <vt:lpstr>Results</vt:lpstr>
      <vt:lpstr>Conclusion</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峻逸 王</cp:lastModifiedBy>
  <cp:revision>114</cp:revision>
  <dcterms:created xsi:type="dcterms:W3CDTF">2015-03-05T11:11:00Z</dcterms:created>
  <dcterms:modified xsi:type="dcterms:W3CDTF">2018-11-30T10:11:42Z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